
<file path=[Content_Types].xml><?xml version="1.0" encoding="utf-8"?>
<Types xmlns="http://schemas.openxmlformats.org/package/2006/content-types">
  <Default Extension="jpeg" ContentType="image/jpeg"/>
  <Default Extension="jpg" ContentType="image/jpeg"/>
  <Default Extension="mkv" ContentType="video/unknown"/>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5.xml" ContentType="application/vnd.openxmlformats-officedocument.presentationml.notesSlide+xml"/>
  <Override PartName="/ppt/comments/comment9.xml" ContentType="application/vnd.openxmlformats-officedocument.presentationml.comments+xml"/>
  <Override PartName="/ppt/notesSlides/notesSlide6.xml" ContentType="application/vnd.openxmlformats-officedocument.presentationml.notesSlide+xml"/>
  <Override PartName="/ppt/comments/comment10.xml" ContentType="application/vnd.openxmlformats-officedocument.presentationml.comments+xml"/>
  <Override PartName="/ppt/comments/comment11.xml" ContentType="application/vnd.openxmlformats-officedocument.presentationml.comments+xml"/>
  <Override PartName="/ppt/notesSlides/notesSlide7.xml" ContentType="application/vnd.openxmlformats-officedocument.presentationml.notesSlide+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ppt/comments/comment18.xml" ContentType="application/vnd.openxmlformats-officedocument.presentationml.comment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 id="279" r:id="rId25"/>
  </p:sldIdLst>
  <p:sldSz cx="12192000" cy="6858000"/>
  <p:notesSz cx="6858000" cy="12192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stin Keener" initials="AK" lastIdx="13" clrIdx="0"/>
  <p:cmAuthor id="2" name="Dr. Patricio Vela" initials="DPV" lastIdx="17" clrIdx="1"/>
  <p:cmAuthor id="3" name="Joe Spall" initials="JS" lastIdx="2" clrIdx="2"/>
  <p:cmAuthor id="4" name="Juan Elizondo" initials="JE"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0B7358-FBC4-0FA0-FCCD-83E93A130856}">
  <a:tblStyle styleId="{1F6467A0-7ABA-2C12-4196-A42E3306AFBE}" styleName="Dark Style 1 - Accent 4">
    <a:wholeTbl>
      <a:tcTxStyle>
        <a:fontRef idx="minor"/>
        <a:schemeClr val="lt1"/>
      </a:tcTxStyle>
      <a:tcStyle>
        <a:tcBdr>
          <a:left>
            <a:ln w="12700">
              <a:noFill/>
            </a:ln>
          </a:left>
          <a:right>
            <a:ln w="12700">
              <a:noFill/>
            </a:ln>
          </a:right>
          <a:top>
            <a:ln w="12700">
              <a:noFill/>
            </a:ln>
          </a:top>
          <a:bottom>
            <a:ln w="12700">
              <a:noFill/>
            </a:ln>
          </a:bottom>
          <a:insideH>
            <a:ln w="12700">
              <a:solidFill>
                <a:schemeClr val="accent4"/>
              </a:solidFill>
            </a:ln>
          </a:insideH>
          <a:insideV>
            <a:ln w="12700">
              <a:noFill/>
            </a:ln>
          </a:insideV>
        </a:tcBdr>
        <a:fill>
          <a:solidFill>
            <a:schemeClr val="accent4"/>
          </a:solidFill>
        </a:fill>
      </a:tcStyle>
    </a:wholeTbl>
    <a:band1H>
      <a:tcStyle>
        <a:tcBdr/>
        <a:fill>
          <a:solidFill>
            <a:schemeClr val="accent4">
              <a:shade val="60000"/>
            </a:schemeClr>
          </a:solidFill>
        </a:fill>
      </a:tcStyle>
    </a:band1H>
    <a:band2H>
      <a:tcStyle>
        <a:tcBdr/>
      </a:tcStyle>
    </a:band2H>
    <a:band1V>
      <a:tcStyle>
        <a:tcBdr/>
        <a:fill>
          <a:solidFill>
            <a:schemeClr val="accent4">
              <a:shade val="60000"/>
            </a:schemeClr>
          </a:solidFill>
        </a:fill>
      </a:tcStyle>
    </a:band1V>
    <a:band2V>
      <a:tcStyle>
        <a:tcBdr/>
        <a:fill>
          <a:solidFill>
            <a:schemeClr val="accent4">
              <a:shade val="60000"/>
            </a:schemeClr>
          </a:solidFill>
        </a:fill>
      </a:tcStyle>
    </a:band2V>
    <a:lastCol>
      <a:tcTxStyle b="on">
        <a:fontRef idx="minor"/>
        <a:schemeClr val="lt1"/>
      </a:tcTxStyle>
      <a:tcStyle>
        <a:tcBdr>
          <a:left>
            <a:ln w="38100">
              <a:solidFill>
                <a:schemeClr val="lt1"/>
              </a:solidFill>
            </a:ln>
          </a:left>
          <a:right>
            <a:ln w="12700">
              <a:noFill/>
            </a:ln>
          </a:right>
        </a:tcBdr>
        <a:fill>
          <a:solidFill>
            <a:schemeClr val="accent4">
              <a:shade val="60000"/>
            </a:schemeClr>
          </a:solidFill>
        </a:fill>
      </a:tcStyle>
    </a:lastCol>
    <a:firstCol>
      <a:tcTxStyle b="on">
        <a:fontRef idx="minor"/>
        <a:schemeClr val="lt1"/>
      </a:tcTxStyle>
      <a:tcStyle>
        <a:tcBdr>
          <a:right>
            <a:ln w="38100">
              <a:solidFill>
                <a:schemeClr val="lt1"/>
              </a:solidFill>
            </a:ln>
          </a:right>
        </a:tcBdr>
        <a:fill>
          <a:solidFill>
            <a:schemeClr val="accent4">
              <a:shade val="60000"/>
            </a:schemeClr>
          </a:solidFill>
        </a:fill>
      </a:tcStyle>
    </a:firstCol>
    <a:lastRow>
      <a:tcTxStyle b="on">
        <a:fontRef idx="minor"/>
        <a:schemeClr val="lt1"/>
      </a:tcTxStyle>
      <a:tcStyle>
        <a:tcBdr>
          <a:top>
            <a:ln w="38100">
              <a:solidFill>
                <a:schemeClr val="lt1"/>
              </a:solidFill>
            </a:ln>
          </a:top>
        </a:tcBdr>
        <a:fill>
          <a:solidFill>
            <a:schemeClr val="accent4">
              <a:shade val="40000"/>
            </a:schemeClr>
          </a:solidFill>
        </a:fill>
      </a:tcStyle>
    </a:lastRow>
    <a:seCell>
      <a:tcStyle>
        <a:tcBdr/>
      </a:tcStyle>
    </a:seCell>
    <a:swCell>
      <a:tcStyle>
        <a:tcBdr/>
      </a:tcStyle>
    </a:swCell>
    <a:firstRow>
      <a:tcStyle>
        <a:tcBdr>
          <a:bottom>
            <a:ln w="38100">
              <a:solidFill>
                <a:schemeClr val="lt1"/>
              </a:solidFill>
            </a:ln>
          </a:bottom>
        </a:tcBdr>
        <a:fill>
          <a:solidFill>
            <a:schemeClr val="dk1"/>
          </a:solidFill>
        </a:fill>
      </a:tcStyle>
    </a:firstRow>
    <a:neCell>
      <a:tcStyle>
        <a:tcBdr/>
      </a:tcStyle>
    </a:neCell>
    <a:nwCell>
      <a:tcStyle>
        <a:tcBdr/>
      </a:tcStyle>
    </a:nwCell>
  </a:tblStyle>
  <a:tblStyle styleId="{31340273-552E-4D09-582F-D78D369FA045}" styleName="No Style, Table Grid">
    <a:wholeTbl>
      <a:tcTxStyle>
        <a:fontRef idx="minor"/>
        <a:schemeClr val="dk1"/>
      </a:tcTxStyle>
      <a:tcStyle>
        <a:tcBdr>
          <a:left>
            <a:ln w="12700">
              <a:solidFill>
                <a:schemeClr val="dk1"/>
              </a:solidFill>
            </a:ln>
          </a:left>
          <a:right>
            <a:ln w="12700">
              <a:solidFill>
                <a:schemeClr val="dk1"/>
              </a:solidFill>
            </a:ln>
          </a:right>
          <a:top>
            <a:ln w="12700">
              <a:solidFill>
                <a:schemeClr val="dk1"/>
              </a:solidFill>
            </a:ln>
          </a:top>
          <a:bottom>
            <a:ln w="12700">
              <a:solidFill>
                <a:schemeClr val="dk1"/>
              </a:solidFill>
            </a:ln>
          </a:bottom>
          <a:insideH>
            <a:ln w="12700">
              <a:solidFill>
                <a:schemeClr val="dk1"/>
              </a:solidFill>
            </a:ln>
          </a:insideH>
          <a:insideV>
            <a:ln w="12700">
              <a:solidFill>
                <a:schemeClr val="dk1"/>
              </a:solidFill>
            </a:ln>
          </a:insideV>
        </a:tcBdr>
        <a:fill>
          <a:solidFill>
            <a:schemeClr val="lt1"/>
          </a:solidFill>
        </a:fill>
      </a:tcStyle>
    </a:wholeTbl>
    <a:band1H>
      <a:tcStyle>
        <a:tcBdr/>
        <a:fill>
          <a:solidFill>
            <a:schemeClr val="lt1"/>
          </a:solidFill>
        </a:fill>
      </a:tcStyle>
    </a:band1H>
    <a:band2H>
      <a:tcStyle>
        <a:tcBdr/>
      </a:tcStyle>
    </a:band2H>
    <a:band1V>
      <a:tcStyle>
        <a:tcBdr/>
        <a:fill>
          <a:solidFill>
            <a:schemeClr val="lt1"/>
          </a:solidFill>
        </a:fill>
      </a:tcStyle>
    </a:band1V>
    <a:band2V>
      <a:tcStyle>
        <a:tcBdr/>
        <a:fill>
          <a:solidFill>
            <a:schemeClr val="lt1"/>
          </a:solidFill>
        </a:fill>
      </a:tcStyle>
    </a:band2V>
    <a:lastCol>
      <a:tcTxStyle b="on">
        <a:fontRef idx="minor"/>
        <a:schemeClr val="dk1"/>
      </a:tcTxStyle>
      <a:tcStyle>
        <a:tcBdr/>
        <a:fill>
          <a:solidFill>
            <a:schemeClr val="lt1"/>
          </a:solidFill>
        </a:fill>
      </a:tcStyle>
    </a:lastCol>
    <a:firstCol>
      <a:tcTxStyle b="on">
        <a:fontRef idx="minor"/>
        <a:schemeClr val="dk1"/>
      </a:tcTxStyle>
      <a:tcStyle>
        <a:tcBdr/>
        <a:fill>
          <a:solidFill>
            <a:schemeClr val="lt1"/>
          </a:solidFill>
        </a:fill>
      </a:tcStyle>
    </a:firstCol>
    <a:lastRow>
      <a:tcTxStyle b="on">
        <a:fontRef idx="minor"/>
        <a:schemeClr val="dk1"/>
      </a:tcTxStyle>
      <a:tcStyle>
        <a:tcBdr>
          <a:top>
            <a:ln w="12700">
              <a:solidFill>
                <a:schemeClr val="lt1"/>
              </a:solidFill>
            </a:ln>
          </a:top>
        </a:tcBdr>
        <a:fill>
          <a:solidFill>
            <a:schemeClr val="lt1"/>
          </a:solidFill>
        </a:fill>
      </a:tcStyle>
    </a:lastRow>
    <a:seCell>
      <a:tcStyle>
        <a:tcBdr/>
      </a:tcStyle>
    </a:seCell>
    <a:swCell>
      <a:tcStyle>
        <a:tcBdr/>
      </a:tcStyle>
    </a:swCell>
    <a:firstRow>
      <a:tcTxStyle b="on">
        <a:fontRef idx="minor"/>
        <a:schemeClr val="dk1"/>
      </a:tcTxStyle>
      <a:tcStyle>
        <a:tcBdr>
          <a:bottom>
            <a:ln w="12700">
              <a:solidFill>
                <a:schemeClr val="dk1"/>
              </a:solidFill>
            </a:ln>
          </a:bottom>
        </a:tcBdr>
        <a:fill>
          <a:solidFill>
            <a:schemeClr val="lt1"/>
          </a:solidFill>
        </a:fill>
      </a:tcStyle>
    </a:firstRow>
    <a:neCell>
      <a:tcStyle>
        <a:tcBdr/>
      </a:tcStyle>
    </a:neCell>
    <a:nwCell>
      <a:tcStyle>
        <a:tcBdr/>
      </a:tcStyle>
    </a:nwCell>
  </a:tblStyle>
  <a:tblStyle styleId="{E40B7358-FBC4-0FA0-FCCD-83E93A130856}" styleName="Medium Style 2 - Accent 1">
    <a:wholeTbl>
      <a:tcTxStyle>
        <a:fontRef idx="minor"/>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schemeClr val="lt1"/>
      </a:tcTxStyle>
      <a:tcStyle>
        <a:tcBdr/>
        <a:fill>
          <a:solidFill>
            <a:schemeClr val="accent1"/>
          </a:solidFill>
        </a:fill>
      </a:tcStyle>
    </a:lastCol>
    <a:firstCol>
      <a:tcTxStyle b="on">
        <a:fontRef idx="minor"/>
        <a:schemeClr val="lt1"/>
      </a:tcTxStyle>
      <a:tcStyle>
        <a:tcBdr/>
        <a:fill>
          <a:solidFill>
            <a:schemeClr val="accent1"/>
          </a:solidFill>
        </a:fill>
      </a:tcStyle>
    </a:firstCol>
    <a:lastRow>
      <a:tcTxStyle b="on">
        <a:fontRef idx="minor"/>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1092" y="79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nlyoffice.com/comments" Target="comments/comment18.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9-14T14:40:31" idx="1">
    <p:pos x="0" y="0"/>
    <p:text>Does not seem to reflect the imaging based ones, or maybe it does.  I feel like the GelSight, DIGITs, and OmniTact sensors have a different geometry and connectivity profile.</p:text>
    <p:extLst>
      <p:ext uri="{C676402C-5697-4E1C-873F-D02D1690AC5C}">
        <p15:threadingInfo xmlns:p15="http://schemas.microsoft.com/office/powerpoint/2012/main" timeZoneBias="240"/>
      </p:ext>
      <p:ext uri="{19B8F6BF-5375-455C-9EA6-DF929625EA0E}">
        <p15:presenceInfo xmlns:p15="http://schemas.microsoft.com/office/powerpoint/2012/main" xmlns:w="http://schemas.openxmlformats.org/wordprocessingml/2006/main" xmlns:m="http://schemas.openxmlformats.org/officeDocument/2006/math" xmlns="" userId="teamlab_data:0;29;oc71e0lak443_pvela@gatech.edu;1;17;Dr. Patricio Vela;2;1;0;3;20;2020-09-14T18:40:31Z;4;38;{56BA2D7B-41AA-E14A-3572-861EF41D7065};" providerId="AD"/>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20-09-14T14:50:05" idx="10">
    <p:pos x="0" y="0"/>
    <p:text>Cooler might be some kind of device spread with footprint and maybe I/O properties. Could be in a table that then shows yours hits all the right elements. Put a fun green checkmark to say, "boo-ya, this is the one!"
Or is this not a design alternative, but a design choice.  Still, then it might be good to show how its I/O relates to the design and provides all that is needed.  This then becomes the overview slide for what follows.  You can use the visual and highlight different parts of it as you proceed through the next slides so the audience knows where you are or what you are talking about.
Make the pictures work for you. Connect them across slides to reinforce a common theme or to connect related design elements.</p:text>
    <p:extLst>
      <p:ext uri="{C676402C-5697-4E1C-873F-D02D1690AC5C}">
        <p15:threadingInfo xmlns:p15="http://schemas.microsoft.com/office/powerpoint/2012/main" timeZoneBias="240"/>
      </p:ext>
      <p:ext uri="{19B8F6BF-5375-455C-9EA6-DF929625EA0E}">
        <p15:presenceInfo xmlns:p15="http://schemas.microsoft.com/office/powerpoint/2012/main" xmlns:w="http://schemas.openxmlformats.org/wordprocessingml/2006/main" xmlns:m="http://schemas.openxmlformats.org/officeDocument/2006/math" xmlns="" userId="teamlab_data:0;29;oc71e0lak443_pvela@gatech.edu;1;17;Dr. Patricio Vela;2;1;1;3;20;2020-09-14T18:50:05Z;4;38;{C1CB2C97-1B96-A3E1-5976-EF1C705B24C2};" providerId="AD"/>
      </p:ext>
    </p:extLst>
  </p:cm>
  <p:cm authorId="1" dt="2020-09-14T18:49:16" idx="7">
    <p:pos x="0" y="3081"/>
    <p:text>Will add microcontroller pinout diagram and peripheral implementation chart</p:text>
    <p:extLst>
      <p:ext uri="{C676402C-5697-4E1C-873F-D02D1690AC5C}">
        <p15:threadingInfo xmlns:p15="http://schemas.microsoft.com/office/powerpoint/2012/main" timeZoneBias="240">
          <p15:parentCm authorId="2" idx="10"/>
        </p15:threadingInfo>
      </p:ext>
      <p:ext uri="{19B8F6BF-5375-455C-9EA6-DF929625EA0E}">
        <p15:presenceInfo xmlns:p15="http://schemas.microsoft.com/office/powerpoint/2012/main" xmlns:w="http://schemas.openxmlformats.org/wordprocessingml/2006/main" xmlns:m="http://schemas.openxmlformats.org/officeDocument/2006/math" xmlns="" userId="teamlab_data:0;22;oc71e0lak443_akeener97;1;13;Austin Keener;2;1;0;3;20;2020-09-14T22:49:16Z;4;38;{FD4A1841-6248-D4B3-814A-0DE2D35038DB};" providerId="AD"/>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20-09-14T14:53:35" idx="11">
    <p:pos x="0" y="0"/>
    <p:text>What about color? Here and in other places. Can you make things pop!
How can color make the bad look bad and the good look good? Does it always have to be bullets? What about Tables?
One for pros, ones for cons?</p:text>
    <p:extLst>
      <p:ext uri="{C676402C-5697-4E1C-873F-D02D1690AC5C}">
        <p15:threadingInfo xmlns:p15="http://schemas.microsoft.com/office/powerpoint/2012/main" timeZoneBias="240"/>
      </p:ext>
      <p:ext uri="{19B8F6BF-5375-455C-9EA6-DF929625EA0E}">
        <p15:presenceInfo xmlns:p15="http://schemas.microsoft.com/office/powerpoint/2012/main" xmlns:w="http://schemas.openxmlformats.org/wordprocessingml/2006/main" xmlns:m="http://schemas.openxmlformats.org/officeDocument/2006/math" xmlns="" userId="teamlab_data:0;29;oc71e0lak443_pvela@gatech.edu;1;17;Dr. Patricio Vela;2;1;1;3;20;2020-09-14T18:53:35Z;4;38;{0CA91CDF-2817-65BD-CC9E-9F01DDE6BD2B};" providerId="AD"/>
      </p:ext>
    </p:extLst>
  </p:cm>
  <p:cm authorId="1" dt="2020-09-14T19:24:11" idx="8">
    <p:pos x="0" y="3081"/>
    <p:text>Add pro/con table</p:text>
    <p:extLst>
      <p:ext uri="{C676402C-5697-4E1C-873F-D02D1690AC5C}">
        <p15:threadingInfo xmlns:p15="http://schemas.microsoft.com/office/powerpoint/2012/main" timeZoneBias="240">
          <p15:parentCm authorId="2" idx="11"/>
        </p15:threadingInfo>
      </p:ext>
      <p:ext uri="{19B8F6BF-5375-455C-9EA6-DF929625EA0E}">
        <p15:presenceInfo xmlns:p15="http://schemas.microsoft.com/office/powerpoint/2012/main" xmlns:w="http://schemas.openxmlformats.org/wordprocessingml/2006/main" xmlns:m="http://schemas.openxmlformats.org/officeDocument/2006/math" xmlns="" userId="teamlab_data:0;22;oc71e0lak443_akeener97;1;13;Austin Keener;2;1;0;3;20;2020-09-14T23:24:11Z;4;38;{CD251685-84BF-F62C-875D-77A3408AF756};" providerId="AD"/>
      </p:ext>
    </p:extLst>
  </p:cm>
  <p:cm authorId="1" dt="2020-09-14T19:24:34" idx="9">
    <p:pos x="0" y="6163"/>
    <p:text>Change out boxes with rendered nodes</p:text>
    <p:extLst>
      <p:ext uri="{C676402C-5697-4E1C-873F-D02D1690AC5C}">
        <p15:threadingInfo xmlns:p15="http://schemas.microsoft.com/office/powerpoint/2012/main" timeZoneBias="240">
          <p15:parentCm authorId="2" idx="11"/>
        </p15:threadingInfo>
      </p:ext>
      <p:ext uri="{19B8F6BF-5375-455C-9EA6-DF929625EA0E}">
        <p15:presenceInfo xmlns:p15="http://schemas.microsoft.com/office/powerpoint/2012/main" xmlns:w="http://schemas.openxmlformats.org/wordprocessingml/2006/main" xmlns:m="http://schemas.openxmlformats.org/officeDocument/2006/math" xmlns="" userId="teamlab_data:0;22;oc71e0lak443_akeener97;1;13;Austin Keener;2;1;0;3;20;2020-09-14T23:24:34Z;4;38;{9E0713D9-A16F-ADB4-B3D7-1211887ED08F};" providerId="AD"/>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20-09-14T14:53:58" idx="12">
    <p:pos x="0" y="0"/>
    <p:text>This glove is starting to move in the right direction. But you are not visualizing what this slide is about. Certainly some visuals can be faked that suggest what the software would do or output?</p:text>
    <p:extLst>
      <p:ext uri="{C676402C-5697-4E1C-873F-D02D1690AC5C}">
        <p15:threadingInfo xmlns:p15="http://schemas.microsoft.com/office/powerpoint/2012/main" timeZoneBias="240"/>
      </p:ext>
      <p:ext uri="{19B8F6BF-5375-455C-9EA6-DF929625EA0E}">
        <p15:presenceInfo xmlns:p15="http://schemas.microsoft.com/office/powerpoint/2012/main" xmlns:w="http://schemas.openxmlformats.org/wordprocessingml/2006/main" xmlns:m="http://schemas.openxmlformats.org/officeDocument/2006/math" xmlns="" userId="teamlab_data:0;29;oc71e0lak443_pvela@gatech.edu;1;17;Dr. Patricio Vela;2;1;1;3;20;2020-09-14T18:53:58Z;4;38;{78CB7201-EE81-A8FE-65C6-B0D7B7CF42FB};" providerId="AD"/>
      </p:ext>
    </p:extLst>
  </p:cm>
  <p:cm authorId="1" dt="2020-09-14T18:34:42" idx="10">
    <p:pos x="0" y="3081"/>
    <p:text>We could do a photoshop showing a demo PC app with real-time visualization</p:text>
    <p:extLst>
      <p:ext uri="{C676402C-5697-4E1C-873F-D02D1690AC5C}">
        <p15:threadingInfo xmlns:p15="http://schemas.microsoft.com/office/powerpoint/2012/main" timeZoneBias="240">
          <p15:parentCm authorId="2" idx="12"/>
        </p15:threadingInfo>
      </p:ext>
      <p:ext uri="{19B8F6BF-5375-455C-9EA6-DF929625EA0E}">
        <p15:presenceInfo xmlns:p15="http://schemas.microsoft.com/office/powerpoint/2012/main" xmlns:w="http://schemas.openxmlformats.org/wordprocessingml/2006/main" xmlns:m="http://schemas.openxmlformats.org/officeDocument/2006/math" xmlns="" userId="teamlab_data:0;22;oc71e0lak443_akeener97;1;13;Austin Keener;2;1;0;3;20;2020-09-14T22:34:42Z;4;38;{79D89822-B77F-33C4-739B-7E713837EC91};" providerId="AD"/>
      </p:ext>
    </p:extLst>
  </p:cm>
  <p:cm authorId="1" dt="2020-09-14T18:35:02" idx="11">
    <p:pos x="0" y="6163"/>
    <p:text>Also something about TactNET</p:text>
    <p:extLst>
      <p:ext uri="{C676402C-5697-4E1C-873F-D02D1690AC5C}">
        <p15:threadingInfo xmlns:p15="http://schemas.microsoft.com/office/powerpoint/2012/main" timeZoneBias="240">
          <p15:parentCm authorId="2" idx="12"/>
        </p15:threadingInfo>
      </p:ext>
      <p:ext uri="{19B8F6BF-5375-455C-9EA6-DF929625EA0E}">
        <p15:presenceInfo xmlns:p15="http://schemas.microsoft.com/office/powerpoint/2012/main" xmlns:w="http://schemas.openxmlformats.org/wordprocessingml/2006/main" xmlns:m="http://schemas.openxmlformats.org/officeDocument/2006/math" xmlns="" userId="teamlab_data:0;22;oc71e0lak443_akeener97;1;13;Austin Keener;2;1;0;3;20;2020-09-14T22:35:02Z;4;38;{97DEC06F-9506-D800-8FE0-B45120B6E6E1};" providerId="AD"/>
      </p:ext>
    </p:extLst>
  </p:cm>
  <p:cm authorId="3" dt="2020-09-15T00:31:14" idx="1">
    <p:pos x="0" y="9245"/>
    <p:text>Included real visuals from testing</p:text>
    <p:extLst>
      <p:ext uri="{C676402C-5697-4E1C-873F-D02D1690AC5C}">
        <p15:threadingInfo xmlns:p15="http://schemas.microsoft.com/office/powerpoint/2012/main" timeZoneBias="240">
          <p15:parentCm authorId="2" idx="12"/>
        </p15:threadingInfo>
      </p:ext>
      <p:ext uri="{19B8F6BF-5375-455C-9EA6-DF929625EA0E}">
        <p15:presenceInfo xmlns:p15="http://schemas.microsoft.com/office/powerpoint/2012/main" xmlns:w="http://schemas.openxmlformats.org/wordprocessingml/2006/main" xmlns:m="http://schemas.openxmlformats.org/officeDocument/2006/math" xmlns="" userId="teamlab_data:0;19;oc71e0lak443_jspall;1;9;Joe Spall;2;1;0;3;20;2020-09-15T04:31:14Z;4;38;{F2588CC5-8E33-900A-F355-60C8167DBFA1};" providerId="AD"/>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20-09-14T14:57:18" idx="13">
    <p:pos x="6" y="0"/>
    <p:text>Not so sure taht you are taking full advantage of CAN bus properties.</p:text>
    <p:extLst>
      <p:ext uri="{C676402C-5697-4E1C-873F-D02D1690AC5C}">
        <p15:threadingInfo xmlns:p15="http://schemas.microsoft.com/office/powerpoint/2012/main" timeZoneBias="240"/>
      </p:ext>
      <p:ext uri="{19B8F6BF-5375-455C-9EA6-DF929625EA0E}">
        <p15:presenceInfo xmlns:p15="http://schemas.microsoft.com/office/powerpoint/2012/main" xmlns:w="http://schemas.openxmlformats.org/wordprocessingml/2006/main" xmlns:m="http://schemas.openxmlformats.org/officeDocument/2006/math" xmlns="" userId="teamlab_data:0;29;oc71e0lak443_pvela@gatech.edu;1;17;Dr. Patricio Vela;2;1;0;3;20;2020-09-14T18:57:18Z;4;38;{2793EC9F-DF00-17CB-E3D4-961AB6DEA776};" providerId="AD"/>
      </p:ext>
    </p:extLst>
  </p:cm>
  <p:cm authorId="4" dt="2020-09-14T21:24:49" idx="1">
    <p:pos x="6" y="3081"/>
    <p:text>comment on issue of reconstructing messages being easier if you can guarantee the order</p:text>
    <p:extLst>
      <p:ext uri="{C676402C-5697-4E1C-873F-D02D1690AC5C}">
        <p15:threadingInfo xmlns:p15="http://schemas.microsoft.com/office/powerpoint/2012/main" timeZoneBias="240">
          <p15:parentCm authorId="2" idx="13"/>
        </p15:threadingInfo>
      </p:ext>
      <p:ext uri="{19B8F6BF-5375-455C-9EA6-DF929625EA0E}">
        <p15:presenceInfo xmlns:p15="http://schemas.microsoft.com/office/powerpoint/2012/main" xmlns:w="http://schemas.openxmlformats.org/wordprocessingml/2006/main" xmlns:m="http://schemas.openxmlformats.org/officeDocument/2006/math" xmlns="" userId="teamlab_data:0;22;oc71e0lak443_jelizondo;1;13;Juan Elizondo;2;1;0;3;20;2020-09-15T01:24:49Z;4;38;{8638C19A-A4AB-C43B-5006-C7CF47CA322E};" providerId="AD"/>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2" dt="2020-09-14T14:59:26" idx="14">
    <p:pos x="0" y="0"/>
    <p:text>Why not add o-scope proof of sensitivity to force/pressure? Activate a single trace, and show oscope output as a graph or as a video. Gimme more evidence of how far you've come.
When I say document, I mean literally document everything. In the process of doing this and confirming functionality, you should have taking pictures or video. It would have been useful right about now. Consider everythign you do and confirm to be of value and worth documenting.</p:text>
    <p:extLst>
      <p:ext uri="{C676402C-5697-4E1C-873F-D02D1690AC5C}">
        <p15:threadingInfo xmlns:p15="http://schemas.microsoft.com/office/powerpoint/2012/main" timeZoneBias="240"/>
      </p:ext>
      <p:ext uri="{19B8F6BF-5375-455C-9EA6-DF929625EA0E}">
        <p15:presenceInfo xmlns:p15="http://schemas.microsoft.com/office/powerpoint/2012/main" xmlns:w="http://schemas.openxmlformats.org/wordprocessingml/2006/main" xmlns:m="http://schemas.openxmlformats.org/officeDocument/2006/math" xmlns="" userId="teamlab_data:0;29;oc71e0lak443_pvela@gatech.edu;1;17;Dr. Patricio Vela;2;1;1;3;20;2020-09-14T18:59:26Z;4;38;{4F84BCF1-4746-6820-51DE-6785C01CD8D2};" providerId="AD"/>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2" dt="2020-09-14T15:00:17" idx="15">
    <p:pos x="0" y="0"/>
    <p:text>Nice, this is documentation I want to see.
Again, think or previous comments to see if this slide can be improved. How do the story and textual elements parse into different conceptual elements? How are you creating a visual separation for the audience to better parse the message and create a visual mental model?</p:text>
    <p:extLst>
      <p:ext uri="{C676402C-5697-4E1C-873F-D02D1690AC5C}">
        <p15:threadingInfo xmlns:p15="http://schemas.microsoft.com/office/powerpoint/2012/main" timeZoneBias="240"/>
      </p:ext>
      <p:ext uri="{19B8F6BF-5375-455C-9EA6-DF929625EA0E}">
        <p15:presenceInfo xmlns:p15="http://schemas.microsoft.com/office/powerpoint/2012/main" xmlns:w="http://schemas.openxmlformats.org/wordprocessingml/2006/main" xmlns:m="http://schemas.openxmlformats.org/officeDocument/2006/math" xmlns="" userId="teamlab_data:0;29;oc71e0lak443_pvela@gatech.edu;1;17;Dr. Patricio Vela;2;1;1;3;20;2020-09-14T19:00:17Z;4;38;{E34C36C4-062D-1397-86B5-084BC368047F};" providerId="AD"/>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2" dt="2020-09-14T15:02:47" idx="16">
    <p:pos x="0" y="0"/>
    <p:text>Hre you could also putin a picture of CAN bus traces from an o-scope. Or even fake CAN traces from the interwebs worst case. 
Is there another way to show the same info that helps to make the visual more central?</p:text>
    <p:extLst>
      <p:ext uri="{C676402C-5697-4E1C-873F-D02D1690AC5C}">
        <p15:threadingInfo xmlns:p15="http://schemas.microsoft.com/office/powerpoint/2012/main" timeZoneBias="240"/>
      </p:ext>
      <p:ext uri="{19B8F6BF-5375-455C-9EA6-DF929625EA0E}">
        <p15:presenceInfo xmlns:p15="http://schemas.microsoft.com/office/powerpoint/2012/main" xmlns:w="http://schemas.openxmlformats.org/wordprocessingml/2006/main" xmlns:m="http://schemas.openxmlformats.org/officeDocument/2006/math" xmlns="" userId="teamlab_data:0;29;oc71e0lak443_pvela@gatech.edu;1;17;Dr. Patricio Vela;2;1;1;3;20;2020-09-14T19:02:47Z;4;38;{5E99D1F6-C2C5-2B70-8617-1B8FA97546E9};" providerId="AD"/>
      </p:ext>
    </p:extLst>
  </p:cm>
  <p:cm authorId="1" dt="2020-09-14T19:05:31" idx="12">
    <p:pos x="0" y="3081"/>
    <p:text>I will put in a protocol decoder capture of the CAN prototype. Maybe a video with blinking lights showing messages going back and forth.</p:text>
    <p:extLst>
      <p:ext uri="{C676402C-5697-4E1C-873F-D02D1690AC5C}">
        <p15:threadingInfo xmlns:p15="http://schemas.microsoft.com/office/powerpoint/2012/main" timeZoneBias="240">
          <p15:parentCm authorId="2" idx="16"/>
        </p15:threadingInfo>
      </p:ext>
      <p:ext uri="{19B8F6BF-5375-455C-9EA6-DF929625EA0E}">
        <p15:presenceInfo xmlns:p15="http://schemas.microsoft.com/office/powerpoint/2012/main" xmlns:w="http://schemas.openxmlformats.org/wordprocessingml/2006/main" xmlns:m="http://schemas.openxmlformats.org/officeDocument/2006/math" xmlns="" userId="teamlab_data:0;22;oc71e0lak443_akeener97;1;13;Austin Keener;2;1;0;3;20;2020-09-14T23:05:31Z;4;38;{80CDAD07-46C5-EA12-DDEA-F8BC17F81528};" providerId="AD"/>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2" dt="2020-09-14T15:05:48" idx="17">
    <p:pos x="0" y="0"/>
    <p:text>Again, can the items be clustered into different component level or design elements? Maybe color coding them to suggest different classes of issues would help.
Is there a way to communicate importance of issue or urgency if it arises? One issue might be a problem that can be overcome, or for which simple design changes sidestep it, or it might be one that kills the design.  How do we know.
Can use colorl  Or maybe emoji/icon type things. Like the poison skill and crossbones to mean death of project. Just throwing that out as an example. But idea is to complement what you say with a simple visual that indicate sthe same without using more text.</p:text>
    <p:extLst>
      <p:ext uri="{C676402C-5697-4E1C-873F-D02D1690AC5C}">
        <p15:threadingInfo xmlns:p15="http://schemas.microsoft.com/office/powerpoint/2012/main" timeZoneBias="240"/>
      </p:ext>
      <p:ext uri="{19B8F6BF-5375-455C-9EA6-DF929625EA0E}">
        <p15:presenceInfo xmlns:p15="http://schemas.microsoft.com/office/powerpoint/2012/main" xmlns:w="http://schemas.openxmlformats.org/wordprocessingml/2006/main" xmlns:m="http://schemas.openxmlformats.org/officeDocument/2006/math" xmlns="" userId="teamlab_data:0;29;oc71e0lak443_pvela@gatech.edu;1;17;Dr. Patricio Vela;2;1;1;3;20;2020-09-14T19:05:48Z;4;38;{8F7DD51E-EF77-9CDF-A453-AAC19B6EC011};" providerId="AD"/>
      </p:ext>
    </p:extLst>
  </p:cm>
  <p:cm authorId="1" dt="2020-09-15T20:27:18" idx="13">
    <p:pos x="7581" y="1315"/>
    <p:text>Cannot read, too small</p:text>
    <p:extLst>
      <p:ext uri="{C676402C-5697-4E1C-873F-D02D1690AC5C}">
        <p15:threadingInfo xmlns:p15="http://schemas.microsoft.com/office/powerpoint/2012/main" timeZoneBias="240"/>
      </p:ext>
      <p:ext uri="{19B8F6BF-5375-455C-9EA6-DF929625EA0E}">
        <p15:presenceInfo xmlns:p15="http://schemas.microsoft.com/office/powerpoint/2012/main" xmlns:w="http://schemas.openxmlformats.org/wordprocessingml/2006/main" xmlns:m="http://schemas.openxmlformats.org/officeDocument/2006/math" xmlns="" userId="teamlab_data:0;22;oc71e0lak443_akeener97;1;13;Austin Keener;2;1;1;3;20;2020-09-16T00:27:18Z;4;38;{74318E3D-B9DD-E7EC-7CBF-B3D08F37A61C};" providerId="AD"/>
      </p:ext>
    </p:extLst>
  </p:cm>
</p:cmLst>
</file>

<file path=ppt/comments/comment18.xml><?xml version="1.0" encoding="utf-8"?>
<p:cmLs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m authorId="1" dt="2020-09-15T23:08:30Z" idx="1">
    <p:pos x="0" y="0"/>
    <p:text>Should probably have a final slide for questions.</p:text>
    <p:extLst>
      <p:ext uri="{C676402C-5697-4E1C-873F-D02D1690AC5C}">
        <p15:threadingInfo xmlns:p15="http://schemas.microsoft.com/office/powerpoint/2012/main" timeZoneBias="240"/>
      </p:ext>
      <p:ext uri="{19B8F6BF-5375-455C-9EA6-DF929625EA0E}">
        <p15:presenceInfo xmlns:p15="http://schemas.microsoft.com/office/powerpoint/2012/main" userId="teamlab_data:0;22;oc71e0lak443_akeener97;1;13;Austin Keener;2;1;0;3;20;2020-09-16T03:08:30Z;4;38;{4711B72C-04B7-4500-C8CE-D28C5DBCE5C3};" providerId="AD"/>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9-14T14:38:40" idx="2">
    <p:pos x="0" y="0"/>
    <p:text>Add pictures. find clip art of students, or hobyyists (or some kind of Maker faire picture), or researchers.  Spruce it up. Take advantage of the full affordances that a visuo-textual medium like powerpoint permits. 
Heck, maybe even videos if possible. For example, take a glove (say a white one) and paint on it with permanent marker like as though the sensor were on it. How could you use this fake MSTD to demonstrate things?  Or take a glove and cut out strips of colored cardbaord and take pictures of different configurations. Maybe have video of different grasps r touches to demonstrate how activation may differ.  
Be creative and try to demonstrate to the audience what the awesome potential of the product is.</p:text>
    <p:extLst mod="1">
      <p:ext uri="{C676402C-5697-4E1C-873F-D02D1690AC5C}">
        <p15:threadingInfo xmlns:p15="http://schemas.microsoft.com/office/powerpoint/2012/main" timeZoneBias="240"/>
      </p:ext>
      <p:ext uri="{19B8F6BF-5375-455C-9EA6-DF929625EA0E}">
        <p15:presenceInfo xmlns:p15="http://schemas.microsoft.com/office/powerpoint/2012/main" xmlns:w="http://schemas.openxmlformats.org/wordprocessingml/2006/main" xmlns:m="http://schemas.openxmlformats.org/officeDocument/2006/math" xmlns="" userId="teamlab_data:0;29;oc71e0lak443_pvela@gatech.edu;1;17;Dr. Patricio Vela;2;1;0;3;20;2020-09-14T18:38:40Z;4;38;{C5523446-F339-22D8-6B47-90D31C27D6E7};" providerId="AD"/>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9-14T14:41:27" idx="3">
    <p:pos x="0" y="0"/>
    <p:text>See earlier comment about creating some simple mock-up of the device and its properties.
This slide shows existing designs WITHOUT tactile sensing.  Give us a sense for how some would look WITH tactile sensing!
Maybe has different visuals appear as you go, or a different visual at or just after the last bullet. How can you take advantage of the timing of the text and spoken narrative to curate the visual experience so that people can get a complementary image to the narrative?</p:text>
    <p:extLst>
      <p:ext uri="{C676402C-5697-4E1C-873F-D02D1690AC5C}">
        <p15:threadingInfo xmlns:p15="http://schemas.microsoft.com/office/powerpoint/2012/main" timeZoneBias="240"/>
      </p:ext>
      <p:ext uri="{19B8F6BF-5375-455C-9EA6-DF929625EA0E}">
        <p15:presenceInfo xmlns:p15="http://schemas.microsoft.com/office/powerpoint/2012/main" xmlns:w="http://schemas.openxmlformats.org/wordprocessingml/2006/main" xmlns:m="http://schemas.openxmlformats.org/officeDocument/2006/math" xmlns="" userId="teamlab_data:0;29;oc71e0lak443_pvela@gatech.edu;1;17;Dr. Patricio Vela;2;1;0;3;20;2020-09-14T18:41:27Z;4;38;{5AEBD40B-FC79-BEFF-D352-EC56EB6FAFDA};" providerId="AD"/>
      </p:ext>
    </p:extLst>
  </p:cm>
  <p:cm authorId="1" dt="2020-09-14T18:43:58" idx="2">
    <p:pos x="0" y="3081"/>
    <p:text>I will get some 3D models rendered with a rough mockup of different geometries</p:text>
    <p:extLst>
      <p:ext uri="{C676402C-5697-4E1C-873F-D02D1690AC5C}">
        <p15:threadingInfo xmlns:p15="http://schemas.microsoft.com/office/powerpoint/2012/main" timeZoneBias="240">
          <p15:parentCm authorId="2" idx="3"/>
        </p15:threadingInfo>
      </p:ext>
      <p:ext uri="{19B8F6BF-5375-455C-9EA6-DF929625EA0E}">
        <p15:presenceInfo xmlns:p15="http://schemas.microsoft.com/office/powerpoint/2012/main" xmlns:w="http://schemas.openxmlformats.org/wordprocessingml/2006/main" xmlns:m="http://schemas.openxmlformats.org/officeDocument/2006/math" xmlns="" userId="teamlab_data:0;22;oc71e0lak443_akeener97;1;13;Austin Keener;2;1;0;3;20;2020-09-14T22:43:58Z;4;38;{3FA9EB5E-6544-2C1E-ABC5-B5521FE17C73};" providerId="AD"/>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09-14T14:43:25" idx="4">
    <p:pos x="0" y="0"/>
    <p:text>Good. Maybe earlier is better.
Perhaps starting with this, then going to existing ones and showing the gap would be fine.
As in earlier comments, you can do better than this using construction paper mock-ups.</p:text>
    <p:extLst>
      <p:ext uri="{C676402C-5697-4E1C-873F-D02D1690AC5C}">
        <p15:threadingInfo xmlns:p15="http://schemas.microsoft.com/office/powerpoint/2012/main" timeZoneBias="240"/>
      </p:ext>
      <p:ext uri="{19B8F6BF-5375-455C-9EA6-DF929625EA0E}">
        <p15:presenceInfo xmlns:p15="http://schemas.microsoft.com/office/powerpoint/2012/main" xmlns:w="http://schemas.openxmlformats.org/wordprocessingml/2006/main" xmlns:m="http://schemas.openxmlformats.org/officeDocument/2006/math" xmlns="" userId="teamlab_data:0;29;oc71e0lak443_pvela@gatech.edu;1;17;Dr. Patricio Vela;2;1;0;3;20;2020-09-14T18:43:25Z;4;38;{7D1E57F8-C805-27AA-84CF-33520752C4E2};" providerId="AD"/>
      </p:ext>
    </p:extLst>
  </p:cm>
  <p:cm authorId="1" dt="2020-09-14T18:45:22" idx="3">
    <p:pos x="0" y="3081"/>
    <p:text>As mentioned in previous slide I will render some rough mockups in solidworks</p:text>
    <p:extLst>
      <p:ext uri="{C676402C-5697-4E1C-873F-D02D1690AC5C}">
        <p15:threadingInfo xmlns:p15="http://schemas.microsoft.com/office/powerpoint/2012/main" timeZoneBias="240">
          <p15:parentCm authorId="2" idx="4"/>
        </p15:threadingInfo>
      </p:ext>
      <p:ext uri="{19B8F6BF-5375-455C-9EA6-DF929625EA0E}">
        <p15:presenceInfo xmlns:p15="http://schemas.microsoft.com/office/powerpoint/2012/main" xmlns:w="http://schemas.openxmlformats.org/wordprocessingml/2006/main" xmlns:m="http://schemas.openxmlformats.org/officeDocument/2006/math" xmlns="" userId="teamlab_data:0;22;oc71e0lak443_akeener97;1;13;Austin Keener;2;1;0;3;20;2020-09-14T22:45:22Z;4;38;{4AF5B5C6-6AFE-9BEE-397A-DF5E8A2EBDB9};" providerId="AD"/>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0-09-14T14:44:03" idx="5">
    <p:pos x="0" y="0"/>
    <p:text>Why not do something like a short chain then make it look like you are zooming into one of the chain elements and BAMN, this is how that element is built!
The slides are kinda boring with a very similar formatting throughout. Plain bullets. I am not against simple. Just that if you go for simple, how can you also make it a bit more interesting through choice of layout.
Do the bullets have to be arranged vertically.  Can they be arranged nearby the design element they correspond to? Can they be arranged in a different way? Like according to what part of the multi-layer design they belong to? How can the list be conceptually organized and spatially organized simultaneously?</p:text>
    <p:extLst>
      <p:ext uri="{C676402C-5697-4E1C-873F-D02D1690AC5C}">
        <p15:threadingInfo xmlns:p15="http://schemas.microsoft.com/office/powerpoint/2012/main" timeZoneBias="240"/>
      </p:ext>
      <p:ext uri="{19B8F6BF-5375-455C-9EA6-DF929625EA0E}">
        <p15:presenceInfo xmlns:p15="http://schemas.microsoft.com/office/powerpoint/2012/main" xmlns:w="http://schemas.openxmlformats.org/wordprocessingml/2006/main" xmlns:m="http://schemas.openxmlformats.org/officeDocument/2006/math" xmlns="" userId="teamlab_data:0;29;oc71e0lak443_pvela@gatech.edu;1;17;Dr. Patricio Vela;2;1;1;3;20;2020-09-14T18:44:03Z;4;38;{596E0E74-06AE-2420-FA86-5101E1964D77};" providerId="AD"/>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0-09-14T14:47:24" idx="6">
    <p:pos x="-6" y="0"/>
    <p:text>Didn't you also have conductive fabric?
Couldn't you add fake graphs that plot the measurement strategy and use it to foil the response characteristics that are sought for the final product?</p:text>
    <p:extLst>
      <p:ext uri="{C676402C-5697-4E1C-873F-D02D1690AC5C}">
        <p15:threadingInfo xmlns:p15="http://schemas.microsoft.com/office/powerpoint/2012/main" timeZoneBias="240"/>
      </p:ext>
      <p:ext uri="{19B8F6BF-5375-455C-9EA6-DF929625EA0E}">
        <p15:presenceInfo xmlns:p15="http://schemas.microsoft.com/office/powerpoint/2012/main" xmlns:w="http://schemas.openxmlformats.org/wordprocessingml/2006/main" xmlns:m="http://schemas.openxmlformats.org/officeDocument/2006/math" xmlns="" userId="teamlab_data:0;29;oc71e0lak443_pvela@gatech.edu;1;17;Dr. Patricio Vela;2;1;1;3;20;2020-09-14T18:47:24Z;4;38;{3F6394B4-4055-6F1A-BB66-E68A4F6FDFFE};" providerId="AD"/>
      </p:ext>
    </p:extLst>
  </p:cm>
  <p:cm authorId="1" dt="2020-09-14T18:47:13" idx="4">
    <p:pos x="-6" y="3081"/>
    <p:text>EX-STATIC is the conductive fabric. Will add explicit mention. Need response graph of the material to show. Show desired versus actual performance</p:text>
    <p:extLst>
      <p:ext uri="{C676402C-5697-4E1C-873F-D02D1690AC5C}">
        <p15:threadingInfo xmlns:p15="http://schemas.microsoft.com/office/powerpoint/2012/main" timeZoneBias="240">
          <p15:parentCm authorId="2" idx="6"/>
        </p15:threadingInfo>
      </p:ext>
      <p:ext uri="{19B8F6BF-5375-455C-9EA6-DF929625EA0E}">
        <p15:presenceInfo xmlns:p15="http://schemas.microsoft.com/office/powerpoint/2012/main" xmlns:w="http://schemas.openxmlformats.org/wordprocessingml/2006/main" xmlns:m="http://schemas.openxmlformats.org/officeDocument/2006/math" xmlns="" userId="teamlab_data:0;22;oc71e0lak443_akeener97;1;13;Austin Keener;2;1;0;3;20;2020-09-14T22:47:13Z;4;38;{0E4D92AF-7264-D48E-489C-B46C1400B47C};" providerId="AD"/>
      </p:ext>
    </p:extLst>
  </p:cm>
  <p:cm authorId="1" dt="2020-09-14T18:47:30" idx="5">
    <p:pos x="-6" y="6163"/>
    <p:text>@Joe@Varun@Juan</p:text>
    <p:extLst>
      <p:ext uri="{C676402C-5697-4E1C-873F-D02D1690AC5C}">
        <p15:threadingInfo xmlns:p15="http://schemas.microsoft.com/office/powerpoint/2012/main" timeZoneBias="240">
          <p15:parentCm authorId="2" idx="6"/>
        </p15:threadingInfo>
      </p:ext>
      <p:ext uri="{19B8F6BF-5375-455C-9EA6-DF929625EA0E}">
        <p15:presenceInfo xmlns:p15="http://schemas.microsoft.com/office/powerpoint/2012/main" xmlns:w="http://schemas.openxmlformats.org/wordprocessingml/2006/main" xmlns:m="http://schemas.openxmlformats.org/officeDocument/2006/math" xmlns="" userId="teamlab_data:0;22;oc71e0lak443_akeener97;1;13;Austin Keener;2;1;0;3;20;2020-09-14T22:47:30Z;4;38;{AA1105B8-15DC-DE11-5536-07F774CD3F55};" providerId="AD"/>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0-09-14T14:48:03" idx="7">
    <p:pos x="0" y="0"/>
    <p:text>How does it map to layers? Could that somehow be visualized here? What cuts across layers? What lives within a layer? What connects across modules?
Tell me how to read the circuit? Annotate or label it. Make it snappy and informative.</p:text>
    <p:extLst>
      <p:ext uri="{C676402C-5697-4E1C-873F-D02D1690AC5C}">
        <p15:threadingInfo xmlns:p15="http://schemas.microsoft.com/office/powerpoint/2012/main" timeZoneBias="240"/>
      </p:ext>
      <p:ext uri="{19B8F6BF-5375-455C-9EA6-DF929625EA0E}">
        <p15:presenceInfo xmlns:p15="http://schemas.microsoft.com/office/powerpoint/2012/main" xmlns:w="http://schemas.openxmlformats.org/wordprocessingml/2006/main" xmlns:m="http://schemas.openxmlformats.org/officeDocument/2006/math" xmlns="" userId="teamlab_data:0;29;oc71e0lak443_pvela@gatech.edu;1;17;Dr. Patricio Vela;2;1;1;3;20;2020-09-14T18:48:03Z;4;38;{63D8EC6C-C477-E60B-029A-7C4726710F1C};" providerId="AD"/>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0-09-14T14:49:02" idx="8">
    <p:pos x="0" y="0"/>
    <p:text>Same advice as previous two slides.</p:text>
    <p:extLst>
      <p:ext uri="{C676402C-5697-4E1C-873F-D02D1690AC5C}">
        <p15:threadingInfo xmlns:p15="http://schemas.microsoft.com/office/powerpoint/2012/main" timeZoneBias="240"/>
      </p:ext>
      <p:ext uri="{19B8F6BF-5375-455C-9EA6-DF929625EA0E}">
        <p15:presenceInfo xmlns:p15="http://schemas.microsoft.com/office/powerpoint/2012/main" xmlns:w="http://schemas.openxmlformats.org/wordprocessingml/2006/main" xmlns:m="http://schemas.openxmlformats.org/officeDocument/2006/math" xmlns="" userId="teamlab_data:0;29;oc71e0lak443_pvela@gatech.edu;1;17;Dr. Patricio Vela;2;1;0;3;20;2020-09-14T18:49:02Z;4;38;{54AAE628-DAFC-40E3-808F-06AEC94EFB4C};" providerId="AD"/>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0-09-14T14:50:05" idx="9">
    <p:pos x="0" y="0"/>
    <p:text>Cooler might be some kind of device spread with footprint and maybe I/O properties. Could be in a table that then shows yours hits all the right elements. Put a fun green checkmark to say, "boo-ya, this is the one!"
Or is this not a design alternative, but a design choice.  Still, then it might be good to show how its I/O relates to the design and provides all that is needed.  This then becomes the overview slide for what follows.  You can use the visual and highlight different parts of it as you proceed through the next slides so the audience knows where you are or what you are talking about.
Make the pictures work for you. Connect them across slides to reinforce a common theme or to connect related design elements.</p:text>
    <p:extLst>
      <p:ext uri="{C676402C-5697-4E1C-873F-D02D1690AC5C}">
        <p15:threadingInfo xmlns:p15="http://schemas.microsoft.com/office/powerpoint/2012/main" timeZoneBias="240"/>
      </p:ext>
      <p:ext uri="{19B8F6BF-5375-455C-9EA6-DF929625EA0E}">
        <p15:presenceInfo xmlns:p15="http://schemas.microsoft.com/office/powerpoint/2012/main" xmlns:w="http://schemas.openxmlformats.org/wordprocessingml/2006/main" xmlns:m="http://schemas.openxmlformats.org/officeDocument/2006/math" xmlns="" userId="teamlab_data:0;29;oc71e0lak443_pvela@gatech.edu;1;17;Dr. Patricio Vela;2;1;1;3;20;2020-09-14T18:50:05Z;4;38;{2D04B2E1-979A-E1EB-28E6-E11A6BE7CE35};" providerId="AD"/>
      </p:ext>
    </p:extLst>
  </p:cm>
  <p:cm authorId="1" dt="2020-09-14T18:49:16" idx="6">
    <p:pos x="0" y="3081"/>
    <p:text>Will add microcontroller pinout diagram and peripheral implementation chart</p:text>
    <p:extLst>
      <p:ext uri="{C676402C-5697-4E1C-873F-D02D1690AC5C}">
        <p15:threadingInfo xmlns:p15="http://schemas.microsoft.com/office/powerpoint/2012/main" timeZoneBias="240">
          <p15:parentCm authorId="2" idx="9"/>
        </p15:threadingInfo>
      </p:ext>
      <p:ext uri="{19B8F6BF-5375-455C-9EA6-DF929625EA0E}">
        <p15:presenceInfo xmlns:p15="http://schemas.microsoft.com/office/powerpoint/2012/main" xmlns:w="http://schemas.openxmlformats.org/wordprocessingml/2006/main" xmlns:m="http://schemas.openxmlformats.org/officeDocument/2006/math" xmlns="" userId="teamlab_data:0;22;oc71e0lak443_akeener97;1;13;Austin Keener;2;1;0;3;20;2020-09-14T22:49:16Z;4;38;{1496303D-ED85-CB80-0FB2-797A3E2E5499};" providerId="AD"/>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5"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6"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7"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8"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9"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66.media.tumblr.com/36827f760bb92ab2f2fac3225450c3bf/tumblr_muoh2oO6nr1qhejy8o1_640.jp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t.com/resource/en/datasheet/stm32f042k6.pdf"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st.com/en/microcontrollers-microprocessors/stm32f042k6.html#overview"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Slide Image Placeholder 1"/>
          <p:cNvSpPr>
            <a:spLocks noGrp="1" noRot="1" noChangeAspect="1"/>
          </p:cNvSpPr>
          <p:nvPr>
            <p:ph type="sldImg"/>
          </p:nvPr>
        </p:nvSpPr>
        <p:spPr bwMode="auto"/>
      </p:sp>
      <p:sp>
        <p:nvSpPr>
          <p:cNvPr id="5" name="Notes Placeholder 2"/>
          <p:cNvSpPr>
            <a:spLocks noGrp="1"/>
          </p:cNvSpPr>
          <p:nvPr>
            <p:ph type="body" idx="1"/>
          </p:nvPr>
        </p:nvSpPr>
        <p:spPr bwMode="auto"/>
        <p:txBody>
          <a:bodyPr/>
          <a:lstStyle/>
          <a:p>
            <a:pPr>
              <a:defRPr/>
            </a:pPr>
            <a:r>
              <a:t>image source: </a:t>
            </a:r>
            <a:r>
              <a:rPr sz="900" u="sng">
                <a:hlinkClick r:id="rId3" tooltip="https://66.media.tumblr.com/36827f760bb92ab2f2fac3225450c3bf/tumblr_muoh2oO6nr1qhejy8o1_640.jpg"/>
              </a:rPr>
              <a:t>https://66.media.tumblr.com/36827f760bb92ab2f2fac3225450c3bf/tumblr_muoh2oO6nr1qhejy8o1_640.jpg</a:t>
            </a:r>
            <a:endParaRPr sz="900"/>
          </a:p>
        </p:txBody>
      </p:sp>
      <p:sp>
        <p:nvSpPr>
          <p:cNvPr id="6"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Slide Image Placeholder 1"/>
          <p:cNvSpPr>
            <a:spLocks noGrp="1" noRot="1" noChangeAspect="1"/>
          </p:cNvSpPr>
          <p:nvPr>
            <p:ph type="sldImg"/>
          </p:nvPr>
        </p:nvSpPr>
        <p:spPr bwMode="auto"/>
      </p:sp>
      <p:sp>
        <p:nvSpPr>
          <p:cNvPr id="5" name="Notes Placeholder 2"/>
          <p:cNvSpPr>
            <a:spLocks noGrp="1"/>
          </p:cNvSpPr>
          <p:nvPr>
            <p:ph type="body" idx="1"/>
          </p:nvPr>
        </p:nvSpPr>
        <p:spPr bwMode="auto"/>
        <p:txBody>
          <a:bodyPr/>
          <a:lstStyle/>
          <a:p>
            <a:pPr>
              <a:defRPr/>
            </a:pPr>
            <a:r>
              <a:t>The existing products do not serve </a:t>
            </a:r>
          </a:p>
        </p:txBody>
      </p:sp>
      <p:sp>
        <p:nvSpPr>
          <p:cNvPr id="6"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Slide Image Placeholder 1"/>
          <p:cNvSpPr>
            <a:spLocks noGrp="1" noRot="1" noChangeAspect="1"/>
          </p:cNvSpPr>
          <p:nvPr>
            <p:ph type="sldImg"/>
          </p:nvPr>
        </p:nvSpPr>
        <p:spPr bwMode="auto"/>
      </p:sp>
      <p:sp>
        <p:nvSpPr>
          <p:cNvPr id="5"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mn-lt"/>
                <a:ea typeface="+mn-ea"/>
                <a:cs typeface="+mn-cs"/>
              </a:rPr>
              <a:t>https://www.therobotreport.com/</a:t>
            </a:r>
            <a:endParaRPr/>
          </a:p>
        </p:txBody>
      </p:sp>
      <p:sp>
        <p:nvSpPr>
          <p:cNvPr id="6"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664548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Slide Image Placeholder 1"/>
          <p:cNvSpPr>
            <a:spLocks noGrp="1" noRot="1" noChangeAspect="1"/>
          </p:cNvSpPr>
          <p:nvPr>
            <p:ph type="sldImg"/>
          </p:nvPr>
        </p:nvSpPr>
        <p:spPr bwMode="auto"/>
      </p:sp>
      <p:sp>
        <p:nvSpPr>
          <p:cNvPr id="5" name="Notes Placeholder 2"/>
          <p:cNvSpPr>
            <a:spLocks noGrp="1"/>
          </p:cNvSpPr>
          <p:nvPr>
            <p:ph type="body" idx="1"/>
          </p:nvPr>
        </p:nvSpPr>
        <p:spPr bwMode="auto"/>
        <p:txBody>
          <a:bodyPr/>
          <a:lstStyle/>
          <a:p>
            <a:pPr>
              <a:defRPr/>
            </a:pPr>
            <a:r>
              <a:t>Images taken from </a:t>
            </a:r>
            <a:r>
              <a:rPr u="sng">
                <a:hlinkClick r:id="rId3" tooltip="https://www.st.com/resource/en/datasheet/stm32f042k6.pdf"/>
              </a:rPr>
              <a:t>https://www.st.com/resource/en/datasheet/stm32f042k6.pdf</a:t>
            </a:r>
            <a:endParaRPr/>
          </a:p>
          <a:p>
            <a:pPr>
              <a:defRPr/>
            </a:pPr>
            <a:r>
              <a:rPr u="sng">
                <a:hlinkClick r:id="rId4" tooltip="https://www.st.com/en/microcontrollers-microprocessors/stm32f042k6.html#overview"/>
              </a:rPr>
              <a:t>https://www.st.com/en/microcontrollers-microprocessors/stm32f042k6.html#overview</a:t>
            </a:r>
            <a:endParaRPr/>
          </a:p>
        </p:txBody>
      </p:sp>
      <p:sp>
        <p:nvSpPr>
          <p:cNvPr id="6"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Slide Image Placeholder 1"/>
          <p:cNvSpPr>
            <a:spLocks noGrp="1" noRot="1" noChangeAspect="1"/>
          </p:cNvSpPr>
          <p:nvPr>
            <p:ph type="sldImg"/>
          </p:nvPr>
        </p:nvSpPr>
        <p:spPr bwMode="auto"/>
      </p:sp>
      <p:sp>
        <p:nvSpPr>
          <p:cNvPr id="5" name="Notes Placeholder 2"/>
          <p:cNvSpPr>
            <a:spLocks noGrp="1"/>
          </p:cNvSpPr>
          <p:nvPr>
            <p:ph type="body" idx="1"/>
          </p:nvPr>
        </p:nvSpPr>
        <p:spPr bwMode="auto"/>
        <p:txBody>
          <a:bodyPr/>
          <a:lstStyle/>
          <a:p>
            <a:pPr>
              <a:defRPr/>
            </a:pPr>
            <a:r>
              <a:t>Logos from </a:t>
            </a:r>
            <a:r>
              <a:rPr lang="en-US" sz="1200" b="0" i="0" u="none" strike="noStrike" cap="none" spc="0">
                <a:solidFill>
                  <a:schemeClr val="tx1"/>
                </a:solidFill>
                <a:latin typeface="Arial"/>
                <a:ea typeface="Arial"/>
                <a:cs typeface="Arial"/>
              </a:rPr>
              <a:t>https://os.mbed.com/ and https://www.st.com/content/st_com/en/stm32cube-ecosystem.html</a:t>
            </a:r>
          </a:p>
          <a:p>
            <a:pPr>
              <a:defRPr/>
            </a:pPr>
            <a:r>
              <a:rPr lang="en-US" sz="1200" b="0" i="0" u="none" strike="noStrike" cap="none" spc="0">
                <a:solidFill>
                  <a:schemeClr val="tx1"/>
                </a:solidFill>
                <a:latin typeface="Arial"/>
                <a:ea typeface="Arial"/>
                <a:cs typeface="Arial"/>
              </a:rPr>
              <a:t>Image from https://www.st.com/content/st_com/en/products/evaluation-tools/product-evaluation-tools/mcu-mpu-eval-tools/stm32-mcu-mpu-eval-tools/stm32-nucleo-boards/nucleo-f042k6.html#overview</a:t>
            </a:r>
          </a:p>
        </p:txBody>
      </p:sp>
      <p:sp>
        <p:nvSpPr>
          <p:cNvPr id="6"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Slide Image Placeholder 1"/>
          <p:cNvSpPr>
            <a:spLocks noGrp="1" noRot="1" noChangeAspect="1"/>
          </p:cNvSpPr>
          <p:nvPr>
            <p:ph type="sldImg"/>
          </p:nvPr>
        </p:nvSpPr>
        <p:spPr bwMode="auto"/>
      </p:sp>
      <p:sp>
        <p:nvSpPr>
          <p:cNvPr id="5"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mn-lt"/>
                <a:ea typeface="+mn-ea"/>
                <a:cs typeface="+mn-cs"/>
              </a:rPr>
              <a:t>Image source: </a:t>
            </a:r>
            <a:r>
              <a:rPr lang="en-US" sz="1200" b="0" i="0" u="none" strike="noStrike" cap="none" spc="0">
                <a:solidFill>
                  <a:schemeClr val="tx1"/>
                </a:solidFill>
                <a:latin typeface="Arial"/>
                <a:ea typeface="Arial"/>
                <a:cs typeface="Arial"/>
              </a:rPr>
              <a:t>https://www.st.com/content/st_com/en/products/evaluation-tools/product-evaluation-tools/mcu-mpu-eval-tools/stm32-mcu-mpu-eval-tools/stm32-nucleo-boards/nucleo-f042k6.html#overview</a:t>
            </a:r>
            <a:endParaRPr/>
          </a:p>
        </p:txBody>
      </p:sp>
      <p:sp>
        <p:nvSpPr>
          <p:cNvPr id="6"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pPr>
              <a:defRPr/>
            </a:pPr>
            <a:fld id="{BCC18F51-09EC-435C-A3BA-64A766E099C0}" type="datetimeFigureOut">
              <a:rPr lang="en-US" smtClean="0"/>
              <a:t>9/16/2020</a:t>
            </a:fld>
            <a:endParaRPr lang="en-US"/>
          </a:p>
        </p:txBody>
      </p:sp>
      <p:sp>
        <p:nvSpPr>
          <p:cNvPr id="5" name="Footer Placeholder 4"/>
          <p:cNvSpPr>
            <a:spLocks noGrp="1"/>
          </p:cNvSpPr>
          <p:nvPr>
            <p:ph type="ftr" sz="quarter" idx="11"/>
          </p:nvPr>
        </p:nvSpPr>
        <p:spPr>
          <a:xfrm>
            <a:off x="1876424" y="5410201"/>
            <a:ext cx="5124886" cy="365125"/>
          </a:xfrm>
        </p:spPr>
        <p:txBody>
          <a:bodyPr/>
          <a:lstStyle/>
          <a:p>
            <a:pPr>
              <a:defRPr/>
            </a:pPr>
            <a:endParaRPr lang="en-US"/>
          </a:p>
        </p:txBody>
      </p:sp>
      <p:sp>
        <p:nvSpPr>
          <p:cNvPr id="6" name="Slide Number Placeholder 5"/>
          <p:cNvSpPr>
            <a:spLocks noGrp="1"/>
          </p:cNvSpPr>
          <p:nvPr>
            <p:ph type="sldNum" sz="quarter" idx="12"/>
          </p:nvPr>
        </p:nvSpPr>
        <p:spPr>
          <a:xfrm>
            <a:off x="9896911" y="5410199"/>
            <a:ext cx="771089" cy="365125"/>
          </a:xfrm>
        </p:spPr>
        <p:txBody>
          <a:bodyPr/>
          <a:lstStyle/>
          <a:p>
            <a:pPr>
              <a:defRPr/>
            </a:pPr>
            <a:fld id="{08395586-F03A-48D1-94DF-16B239DF4FB5}" type="slidenum">
              <a:rPr lang="en-US" smtClean="0"/>
              <a:t>‹#›</a:t>
            </a:fld>
            <a:endParaRPr lang="en-US"/>
          </a:p>
        </p:txBody>
      </p:sp>
    </p:spTree>
    <p:extLst>
      <p:ext uri="{BB962C8B-B14F-4D97-AF65-F5344CB8AC3E}">
        <p14:creationId xmlns:p14="http://schemas.microsoft.com/office/powerpoint/2010/main" val="859237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BCC18F51-09EC-435C-A3BA-64A766E099C0}" type="datetimeFigureOut">
              <a:rPr lang="en-US" smtClean="0"/>
              <a:t>9/16/2020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8395586-F03A-48D1-94DF-16B239DF4FB5}" type="slidenum">
              <a:rPr lang="en-US" smtClean="0"/>
              <a:t>‹#›</a:t>
            </a:fld>
            <a:endParaRPr lang="en-US"/>
          </a:p>
        </p:txBody>
      </p:sp>
    </p:spTree>
    <p:extLst>
      <p:ext uri="{BB962C8B-B14F-4D97-AF65-F5344CB8AC3E}">
        <p14:creationId xmlns:p14="http://schemas.microsoft.com/office/powerpoint/2010/main" val="2492803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BCC18F51-09EC-435C-A3BA-64A766E099C0}" type="datetimeFigureOut">
              <a:rPr lang="en-US" smtClean="0"/>
              <a:t>9/16/2020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8395586-F03A-48D1-94DF-16B239DF4FB5}" type="slidenum">
              <a:rPr lang="en-US" smtClean="0"/>
              <a:t>‹#›</a:t>
            </a:fld>
            <a:endParaRPr lang="en-US"/>
          </a:p>
        </p:txBody>
      </p:sp>
    </p:spTree>
    <p:extLst>
      <p:ext uri="{BB962C8B-B14F-4D97-AF65-F5344CB8AC3E}">
        <p14:creationId xmlns:p14="http://schemas.microsoft.com/office/powerpoint/2010/main" val="441593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BCC18F51-09EC-435C-A3BA-64A766E099C0}" type="datetimeFigureOut">
              <a:rPr lang="en-US" smtClean="0"/>
              <a:t>9/16/2020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8395586-F03A-48D1-94DF-16B239DF4FB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629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BCC18F51-09EC-435C-A3BA-64A766E099C0}" type="datetimeFigureOut">
              <a:rPr lang="en-US" smtClean="0"/>
              <a:t>9/16/2020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8395586-F03A-48D1-94DF-16B239DF4FB5}" type="slidenum">
              <a:rPr lang="en-US" smtClean="0"/>
              <a:t>‹#›</a:t>
            </a:fld>
            <a:endParaRPr lang="en-US"/>
          </a:p>
        </p:txBody>
      </p:sp>
    </p:spTree>
    <p:extLst>
      <p:ext uri="{BB962C8B-B14F-4D97-AF65-F5344CB8AC3E}">
        <p14:creationId xmlns:p14="http://schemas.microsoft.com/office/powerpoint/2010/main" val="1492275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pPr>
              <a:defRPr/>
            </a:pPr>
            <a:fld id="{BCC18F51-09EC-435C-A3BA-64A766E099C0}" type="datetimeFigureOut">
              <a:rPr lang="en-US" smtClean="0"/>
              <a:t>9/16/2020</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08395586-F03A-48D1-94DF-16B239DF4FB5}" type="slidenum">
              <a:rPr lang="en-US" smtClean="0"/>
              <a:t>‹#›</a:t>
            </a:fld>
            <a:endParaRPr lang="en-US"/>
          </a:p>
        </p:txBody>
      </p:sp>
    </p:spTree>
    <p:extLst>
      <p:ext uri="{BB962C8B-B14F-4D97-AF65-F5344CB8AC3E}">
        <p14:creationId xmlns:p14="http://schemas.microsoft.com/office/powerpoint/2010/main" val="1968519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pPr>
              <a:defRPr/>
            </a:pPr>
            <a:fld id="{BCC18F51-09EC-435C-A3BA-64A766E099C0}" type="datetimeFigureOut">
              <a:rPr lang="en-US" smtClean="0"/>
              <a:t>9/16/2020</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08395586-F03A-48D1-94DF-16B239DF4FB5}" type="slidenum">
              <a:rPr lang="en-US" smtClean="0"/>
              <a:t>‹#›</a:t>
            </a:fld>
            <a:endParaRPr lang="en-US"/>
          </a:p>
        </p:txBody>
      </p:sp>
    </p:spTree>
    <p:extLst>
      <p:ext uri="{BB962C8B-B14F-4D97-AF65-F5344CB8AC3E}">
        <p14:creationId xmlns:p14="http://schemas.microsoft.com/office/powerpoint/2010/main" val="1799174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BCC18F51-09EC-435C-A3BA-64A766E099C0}" type="datetimeFigureOut">
              <a:rPr lang="en-US" smtClean="0"/>
              <a:t>9/16/2020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8395586-F03A-48D1-94DF-16B239DF4FB5}" type="slidenum">
              <a:rPr lang="en-US" smtClean="0"/>
              <a:t>‹#›</a:t>
            </a:fld>
            <a:endParaRPr lang="en-US"/>
          </a:p>
        </p:txBody>
      </p:sp>
    </p:spTree>
    <p:extLst>
      <p:ext uri="{BB962C8B-B14F-4D97-AF65-F5344CB8AC3E}">
        <p14:creationId xmlns:p14="http://schemas.microsoft.com/office/powerpoint/2010/main" val="602318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BCC18F51-09EC-435C-A3BA-64A766E099C0}" type="datetimeFigureOut">
              <a:rPr lang="en-US" smtClean="0"/>
              <a:t>9/16/2020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8395586-F03A-48D1-94DF-16B239DF4FB5}" type="slidenum">
              <a:rPr lang="en-US" smtClean="0"/>
              <a:t>‹#›</a:t>
            </a:fld>
            <a:endParaRPr lang="en-US"/>
          </a:p>
        </p:txBody>
      </p:sp>
    </p:spTree>
    <p:extLst>
      <p:ext uri="{BB962C8B-B14F-4D97-AF65-F5344CB8AC3E}">
        <p14:creationId xmlns:p14="http://schemas.microsoft.com/office/powerpoint/2010/main" val="2400927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title" preserve="1" userDrawn="1">
  <p:cSld name="1_Title Slide">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a:xfrm>
            <a:off x="1523998" y="1122363"/>
            <a:ext cx="9144000" cy="2387598"/>
          </a:xfrm>
        </p:spPr>
        <p:txBody>
          <a:bodyPr anchor="b"/>
          <a:lstStyle>
            <a:lvl1pPr algn="ctr">
              <a:defRPr sz="6000"/>
            </a:lvl1pPr>
          </a:lstStyle>
          <a:p>
            <a:pPr>
              <a:defRPr/>
            </a:pPr>
            <a:r>
              <a:rPr lang="en-US"/>
              <a:t>Click to edit Master title style</a:t>
            </a:r>
          </a:p>
        </p:txBody>
      </p:sp>
      <p:sp>
        <p:nvSpPr>
          <p:cNvPr id="5" name="Subtitle 2"/>
          <p:cNvSpPr>
            <a:spLocks noGrp="1"/>
          </p:cNvSpPr>
          <p:nvPr>
            <p:ph type="subTitle" idx="1"/>
          </p:nvPr>
        </p:nvSpPr>
        <p:spPr bwMode="auto">
          <a:xfrm>
            <a:off x="1523998" y="3602036"/>
            <a:ext cx="9144000" cy="16557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p>
        </p:txBody>
      </p:sp>
      <p:sp>
        <p:nvSpPr>
          <p:cNvPr id="6" name="Date Placeholder 3"/>
          <p:cNvSpPr>
            <a:spLocks noGrp="1"/>
          </p:cNvSpPr>
          <p:nvPr>
            <p:ph type="dt" sz="half" idx="10"/>
          </p:nvPr>
        </p:nvSpPr>
        <p:spPr bwMode="auto"/>
        <p:txBody>
          <a:bodyPr/>
          <a:lstStyle/>
          <a:p>
            <a:pPr>
              <a:defRPr/>
            </a:pPr>
            <a:fld id="{BCC18F51-09EC-435C-A3BA-64A766E099C0}" type="datetimeFigureOut">
              <a:rPr lang="en-US"/>
              <a:t>9/16/2020</a:t>
            </a:fld>
            <a:endParaRPr lang="en-US"/>
          </a:p>
        </p:txBody>
      </p:sp>
      <p:sp>
        <p:nvSpPr>
          <p:cNvPr id="7" name="Footer Placeholder 4"/>
          <p:cNvSpPr>
            <a:spLocks noGrp="1"/>
          </p:cNvSpPr>
          <p:nvPr>
            <p:ph type="ftr" sz="quarter" idx="11"/>
          </p:nvPr>
        </p:nvSpPr>
        <p:spPr bwMode="auto"/>
        <p:txBody>
          <a:bodyPr/>
          <a:lstStyle/>
          <a:p>
            <a:pPr>
              <a:defRPr/>
            </a:pPr>
            <a:endParaRPr lang="en-US"/>
          </a:p>
        </p:txBody>
      </p:sp>
      <p:sp>
        <p:nvSpPr>
          <p:cNvPr id="8"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obj" preserve="1" userDrawn="1">
  <p:cSld name="1_Title and Content">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rPr lang="en-US"/>
              <a:t>Click to edit Master title style</a:t>
            </a:r>
          </a:p>
        </p:txBody>
      </p:sp>
      <p:sp>
        <p:nvSpPr>
          <p:cNvPr id="5"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6" name="Date Placeholder 3"/>
          <p:cNvSpPr>
            <a:spLocks noGrp="1"/>
          </p:cNvSpPr>
          <p:nvPr>
            <p:ph type="dt" sz="half" idx="10"/>
          </p:nvPr>
        </p:nvSpPr>
        <p:spPr bwMode="auto"/>
        <p:txBody>
          <a:bodyPr/>
          <a:lstStyle/>
          <a:p>
            <a:pPr>
              <a:defRPr/>
            </a:pPr>
            <a:fld id="{BCC18F51-09EC-435C-A3BA-64A766E099C0}" type="datetimeFigureOut">
              <a:rPr lang="en-US"/>
              <a:t>9/16/2020</a:t>
            </a:fld>
            <a:endParaRPr lang="en-US"/>
          </a:p>
        </p:txBody>
      </p:sp>
      <p:sp>
        <p:nvSpPr>
          <p:cNvPr id="7" name="Footer Placeholder 4"/>
          <p:cNvSpPr>
            <a:spLocks noGrp="1"/>
          </p:cNvSpPr>
          <p:nvPr>
            <p:ph type="ftr" sz="quarter" idx="11"/>
          </p:nvPr>
        </p:nvSpPr>
        <p:spPr bwMode="auto"/>
        <p:txBody>
          <a:bodyPr/>
          <a:lstStyle/>
          <a:p>
            <a:pPr>
              <a:defRPr/>
            </a:pPr>
            <a:endParaRPr lang="en-US"/>
          </a:p>
        </p:txBody>
      </p:sp>
      <p:sp>
        <p:nvSpPr>
          <p:cNvPr id="8"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BCC18F51-09EC-435C-A3BA-64A766E099C0}" type="datetimeFigureOut">
              <a:rPr lang="en-US" smtClean="0"/>
              <a:t>9/16/2020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8395586-F03A-48D1-94DF-16B239DF4FB5}" type="slidenum">
              <a:rPr lang="en-US" smtClean="0"/>
              <a:t>‹#›</a:t>
            </a:fld>
            <a:endParaRPr lang="en-US"/>
          </a:p>
        </p:txBody>
      </p:sp>
    </p:spTree>
    <p:extLst>
      <p:ext uri="{BB962C8B-B14F-4D97-AF65-F5344CB8AC3E}">
        <p14:creationId xmlns:p14="http://schemas.microsoft.com/office/powerpoint/2010/main" val="29601513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secHead" preserve="1" userDrawn="1">
  <p:cSld name="1_Section Header">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831848" y="1709736"/>
            <a:ext cx="10515600" cy="2852735"/>
          </a:xfrm>
        </p:spPr>
        <p:txBody>
          <a:bodyPr anchor="b"/>
          <a:lstStyle>
            <a:lvl1pPr>
              <a:defRPr sz="6000"/>
            </a:lvl1pPr>
          </a:lstStyle>
          <a:p>
            <a:pPr>
              <a:defRPr/>
            </a:pPr>
            <a:r>
              <a:rPr lang="en-US"/>
              <a:t>Click to edit Master title style</a:t>
            </a:r>
          </a:p>
        </p:txBody>
      </p:sp>
      <p:sp>
        <p:nvSpPr>
          <p:cNvPr id="5" name="Text Placeholder 2"/>
          <p:cNvSpPr>
            <a:spLocks noGrp="1"/>
          </p:cNvSpPr>
          <p:nvPr>
            <p:ph type="body" idx="1"/>
          </p:nvPr>
        </p:nvSpPr>
        <p:spPr bwMode="auto">
          <a:xfrm>
            <a:off x="831848" y="4589461"/>
            <a:ext cx="10515600" cy="150018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6" name="Date Placeholder 3"/>
          <p:cNvSpPr>
            <a:spLocks noGrp="1"/>
          </p:cNvSpPr>
          <p:nvPr>
            <p:ph type="dt" sz="half" idx="10"/>
          </p:nvPr>
        </p:nvSpPr>
        <p:spPr bwMode="auto"/>
        <p:txBody>
          <a:bodyPr/>
          <a:lstStyle/>
          <a:p>
            <a:pPr>
              <a:defRPr/>
            </a:pPr>
            <a:fld id="{BCC18F51-09EC-435C-A3BA-64A766E099C0}" type="datetimeFigureOut">
              <a:rPr lang="en-US"/>
              <a:t>9/16/2020</a:t>
            </a:fld>
            <a:endParaRPr lang="en-US"/>
          </a:p>
        </p:txBody>
      </p:sp>
      <p:sp>
        <p:nvSpPr>
          <p:cNvPr id="7" name="Footer Placeholder 4"/>
          <p:cNvSpPr>
            <a:spLocks noGrp="1"/>
          </p:cNvSpPr>
          <p:nvPr>
            <p:ph type="ftr" sz="quarter" idx="11"/>
          </p:nvPr>
        </p:nvSpPr>
        <p:spPr bwMode="auto"/>
        <p:txBody>
          <a:bodyPr/>
          <a:lstStyle/>
          <a:p>
            <a:pPr>
              <a:defRPr/>
            </a:pPr>
            <a:endParaRPr lang="en-US"/>
          </a:p>
        </p:txBody>
      </p:sp>
      <p:sp>
        <p:nvSpPr>
          <p:cNvPr id="8"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twoObj" preserve="1" userDrawn="1">
  <p:cSld name="1_Two Content">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rPr lang="en-US"/>
              <a:t>Click to edit Master title style</a:t>
            </a:r>
          </a:p>
        </p:txBody>
      </p:sp>
      <p:sp>
        <p:nvSpPr>
          <p:cNvPr id="5" name="Content Placeholder 2"/>
          <p:cNvSpPr>
            <a:spLocks noGrp="1"/>
          </p:cNvSpPr>
          <p:nvPr>
            <p:ph sz="half" idx="1"/>
          </p:nvPr>
        </p:nvSpPr>
        <p:spPr bwMode="auto">
          <a:xfrm>
            <a:off x="838197" y="1825623"/>
            <a:ext cx="5181598"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6" name="Content Placeholder 3"/>
          <p:cNvSpPr>
            <a:spLocks noGrp="1"/>
          </p:cNvSpPr>
          <p:nvPr>
            <p:ph sz="half" idx="2"/>
          </p:nvPr>
        </p:nvSpPr>
        <p:spPr bwMode="auto">
          <a:xfrm>
            <a:off x="6172200" y="1825623"/>
            <a:ext cx="5181598"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7" name="Date Placeholder 4"/>
          <p:cNvSpPr>
            <a:spLocks noGrp="1"/>
          </p:cNvSpPr>
          <p:nvPr>
            <p:ph type="dt" sz="half" idx="10"/>
          </p:nvPr>
        </p:nvSpPr>
        <p:spPr bwMode="auto"/>
        <p:txBody>
          <a:bodyPr/>
          <a:lstStyle/>
          <a:p>
            <a:pPr>
              <a:defRPr/>
            </a:pPr>
            <a:fld id="{BCC18F51-09EC-435C-A3BA-64A766E099C0}" type="datetimeFigureOut">
              <a:rPr lang="en-US"/>
              <a:t>9/16/2020</a:t>
            </a:fld>
            <a:endParaRPr lang="en-US"/>
          </a:p>
        </p:txBody>
      </p:sp>
      <p:sp>
        <p:nvSpPr>
          <p:cNvPr id="8" name="Footer Placeholder 5"/>
          <p:cNvSpPr>
            <a:spLocks noGrp="1"/>
          </p:cNvSpPr>
          <p:nvPr>
            <p:ph type="ftr" sz="quarter" idx="11"/>
          </p:nvPr>
        </p:nvSpPr>
        <p:spPr bwMode="auto"/>
        <p:txBody>
          <a:bodyPr/>
          <a:lstStyle/>
          <a:p>
            <a:pPr>
              <a:defRPr/>
            </a:pPr>
            <a:endParaRPr lang="en-US"/>
          </a:p>
        </p:txBody>
      </p:sp>
      <p:sp>
        <p:nvSpPr>
          <p:cNvPr id="9"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2_Comparison">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839786" y="365123"/>
            <a:ext cx="10515600" cy="1325561"/>
          </a:xfrm>
        </p:spPr>
        <p:txBody>
          <a:bodyPr/>
          <a:lstStyle/>
          <a:p>
            <a:pPr>
              <a:defRPr/>
            </a:pPr>
            <a:r>
              <a:rPr lang="en-US"/>
              <a:t>Click to edit Master title style</a:t>
            </a:r>
          </a:p>
        </p:txBody>
      </p:sp>
      <p:sp>
        <p:nvSpPr>
          <p:cNvPr id="5" name="Text Placeholder 2"/>
          <p:cNvSpPr>
            <a:spLocks noGrp="1"/>
          </p:cNvSpPr>
          <p:nvPr>
            <p:ph type="body" idx="1"/>
          </p:nvPr>
        </p:nvSpPr>
        <p:spPr bwMode="auto">
          <a:xfrm>
            <a:off x="839786" y="1681161"/>
            <a:ext cx="5157784" cy="82391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3"/>
          <p:cNvSpPr>
            <a:spLocks noGrp="1"/>
          </p:cNvSpPr>
          <p:nvPr>
            <p:ph sz="half" idx="2"/>
          </p:nvPr>
        </p:nvSpPr>
        <p:spPr bwMode="auto">
          <a:xfrm>
            <a:off x="839786" y="2505073"/>
            <a:ext cx="5157784" cy="3684586"/>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7" name="Text Placeholder 4"/>
          <p:cNvSpPr>
            <a:spLocks noGrp="1"/>
          </p:cNvSpPr>
          <p:nvPr>
            <p:ph type="body" sz="quarter" idx="3"/>
          </p:nvPr>
        </p:nvSpPr>
        <p:spPr bwMode="auto">
          <a:xfrm>
            <a:off x="6172200" y="1681161"/>
            <a:ext cx="5183186" cy="82391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8" name="Content Placeholder 5"/>
          <p:cNvSpPr>
            <a:spLocks noGrp="1"/>
          </p:cNvSpPr>
          <p:nvPr>
            <p:ph sz="quarter" idx="4"/>
          </p:nvPr>
        </p:nvSpPr>
        <p:spPr bwMode="auto">
          <a:xfrm>
            <a:off x="6172200" y="2505073"/>
            <a:ext cx="5183186" cy="3684586"/>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9" name="Date Placeholder 6"/>
          <p:cNvSpPr>
            <a:spLocks noGrp="1"/>
          </p:cNvSpPr>
          <p:nvPr>
            <p:ph type="dt" sz="half" idx="10"/>
          </p:nvPr>
        </p:nvSpPr>
        <p:spPr bwMode="auto"/>
        <p:txBody>
          <a:bodyPr/>
          <a:lstStyle/>
          <a:p>
            <a:pPr>
              <a:defRPr/>
            </a:pPr>
            <a:fld id="{BCC18F51-09EC-435C-A3BA-64A766E099C0}" type="datetimeFigureOut">
              <a:rPr lang="en-US"/>
              <a:t>9/16/2020</a:t>
            </a:fld>
            <a:endParaRPr lang="en-US"/>
          </a:p>
        </p:txBody>
      </p:sp>
      <p:sp>
        <p:nvSpPr>
          <p:cNvPr id="10" name="Footer Placeholder 7"/>
          <p:cNvSpPr>
            <a:spLocks noGrp="1"/>
          </p:cNvSpPr>
          <p:nvPr>
            <p:ph type="ftr" sz="quarter" idx="11"/>
          </p:nvPr>
        </p:nvSpPr>
        <p:spPr bwMode="auto"/>
        <p:txBody>
          <a:bodyPr/>
          <a:lstStyle/>
          <a:p>
            <a:pPr>
              <a:defRPr/>
            </a:pPr>
            <a:endParaRPr lang="en-US"/>
          </a:p>
        </p:txBody>
      </p:sp>
      <p:sp>
        <p:nvSpPr>
          <p:cNvPr id="11" name="Slide Number Placeholder 8"/>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titleOnly" preserve="1" userDrawn="1">
  <p:cSld name="1_Title Only">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rPr lang="en-US"/>
              <a:t>Click to edit Master title style</a:t>
            </a:r>
          </a:p>
        </p:txBody>
      </p:sp>
      <p:sp>
        <p:nvSpPr>
          <p:cNvPr id="5" name="Date Placeholder 2"/>
          <p:cNvSpPr>
            <a:spLocks noGrp="1"/>
          </p:cNvSpPr>
          <p:nvPr>
            <p:ph type="dt" sz="half" idx="10"/>
          </p:nvPr>
        </p:nvSpPr>
        <p:spPr bwMode="auto"/>
        <p:txBody>
          <a:bodyPr/>
          <a:lstStyle/>
          <a:p>
            <a:pPr>
              <a:defRPr/>
            </a:pPr>
            <a:fld id="{BCC18F51-09EC-435C-A3BA-64A766E099C0}" type="datetimeFigureOut">
              <a:rPr lang="en-US"/>
              <a:t>9/16/2020</a:t>
            </a:fld>
            <a:endParaRPr lang="en-US"/>
          </a:p>
        </p:txBody>
      </p:sp>
      <p:sp>
        <p:nvSpPr>
          <p:cNvPr id="6" name="Footer Placeholder 3"/>
          <p:cNvSpPr>
            <a:spLocks noGrp="1"/>
          </p:cNvSpPr>
          <p:nvPr>
            <p:ph type="ftr" sz="quarter" idx="11"/>
          </p:nvPr>
        </p:nvSpPr>
        <p:spPr bwMode="auto"/>
        <p:txBody>
          <a:bodyPr/>
          <a:lstStyle/>
          <a:p>
            <a:pPr>
              <a:defRPr/>
            </a:pPr>
            <a:endParaRPr lang="en-US"/>
          </a:p>
        </p:txBody>
      </p:sp>
      <p:sp>
        <p:nvSpPr>
          <p:cNvPr id="7" name="Slide Number Placeholder 4"/>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blank" preserve="1" userDrawn="1">
  <p:cSld name="1_Blank">
    <p:spTree>
      <p:nvGrpSpPr>
        <p:cNvPr id="1" name=""/>
        <p:cNvGrpSpPr/>
        <p:nvPr/>
      </p:nvGrpSpPr>
      <p:grpSpPr bwMode="auto">
        <a:xfrm>
          <a:off x="0" y="0"/>
          <a:ext cx="0" cy="0"/>
          <a:chOff x="0" y="0"/>
          <a:chExt cx="0" cy="0"/>
        </a:xfrm>
      </p:grpSpPr>
      <p:sp>
        <p:nvSpPr>
          <p:cNvPr id="4" name="Date Placeholder 1"/>
          <p:cNvSpPr>
            <a:spLocks noGrp="1"/>
          </p:cNvSpPr>
          <p:nvPr>
            <p:ph type="dt" sz="half" idx="10"/>
          </p:nvPr>
        </p:nvSpPr>
        <p:spPr bwMode="auto"/>
        <p:txBody>
          <a:bodyPr/>
          <a:lstStyle/>
          <a:p>
            <a:pPr>
              <a:defRPr/>
            </a:pPr>
            <a:fld id="{BCC18F51-09EC-435C-A3BA-64A766E099C0}" type="datetimeFigureOut">
              <a:rPr lang="en-US"/>
              <a:t>9/16/2020</a:t>
            </a:fld>
            <a:endParaRPr lang="en-US"/>
          </a:p>
        </p:txBody>
      </p:sp>
      <p:sp>
        <p:nvSpPr>
          <p:cNvPr id="5" name="Footer Placeholder 2"/>
          <p:cNvSpPr>
            <a:spLocks noGrp="1"/>
          </p:cNvSpPr>
          <p:nvPr>
            <p:ph type="ftr" sz="quarter" idx="11"/>
          </p:nvPr>
        </p:nvSpPr>
        <p:spPr bwMode="auto"/>
        <p:txBody>
          <a:bodyPr/>
          <a:lstStyle/>
          <a:p>
            <a:pPr>
              <a:defRPr/>
            </a:pPr>
            <a:endParaRPr lang="en-US"/>
          </a:p>
        </p:txBody>
      </p:sp>
      <p:sp>
        <p:nvSpPr>
          <p:cNvPr id="6" name="Slide Number Placeholder 3"/>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objTx" preserve="1" userDrawn="1">
  <p:cSld name="1_Content with Caption">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839786" y="457200"/>
            <a:ext cx="3932235" cy="1600200"/>
          </a:xfrm>
        </p:spPr>
        <p:txBody>
          <a:bodyPr anchor="b"/>
          <a:lstStyle>
            <a:lvl1pPr>
              <a:defRPr sz="3200"/>
            </a:lvl1pPr>
          </a:lstStyle>
          <a:p>
            <a:pPr>
              <a:defRPr/>
            </a:pPr>
            <a:r>
              <a:rPr lang="en-US"/>
              <a:t>Click to edit Master title style</a:t>
            </a:r>
          </a:p>
        </p:txBody>
      </p:sp>
      <p:sp>
        <p:nvSpPr>
          <p:cNvPr id="5" name="Content Placeholder 2"/>
          <p:cNvSpPr>
            <a:spLocks noGrp="1"/>
          </p:cNvSpPr>
          <p:nvPr>
            <p:ph idx="1"/>
          </p:nvPr>
        </p:nvSpPr>
        <p:spPr bwMode="auto">
          <a:xfrm>
            <a:off x="5183186" y="987423"/>
            <a:ext cx="6172200" cy="487362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6" name="Text Placeholder 3"/>
          <p:cNvSpPr>
            <a:spLocks noGrp="1"/>
          </p:cNvSpPr>
          <p:nvPr>
            <p:ph type="body" sz="half" idx="2"/>
          </p:nvPr>
        </p:nvSpPr>
        <p:spPr bwMode="auto">
          <a:xfrm>
            <a:off x="839786" y="2057400"/>
            <a:ext cx="3932235" cy="38115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7" name="Date Placeholder 4"/>
          <p:cNvSpPr>
            <a:spLocks noGrp="1"/>
          </p:cNvSpPr>
          <p:nvPr>
            <p:ph type="dt" sz="half" idx="10"/>
          </p:nvPr>
        </p:nvSpPr>
        <p:spPr bwMode="auto"/>
        <p:txBody>
          <a:bodyPr/>
          <a:lstStyle/>
          <a:p>
            <a:pPr>
              <a:defRPr/>
            </a:pPr>
            <a:fld id="{BCC18F51-09EC-435C-A3BA-64A766E099C0}" type="datetimeFigureOut">
              <a:rPr lang="en-US"/>
              <a:t>9/16/2020</a:t>
            </a:fld>
            <a:endParaRPr lang="en-US"/>
          </a:p>
        </p:txBody>
      </p:sp>
      <p:sp>
        <p:nvSpPr>
          <p:cNvPr id="8" name="Footer Placeholder 5"/>
          <p:cNvSpPr>
            <a:spLocks noGrp="1"/>
          </p:cNvSpPr>
          <p:nvPr>
            <p:ph type="ftr" sz="quarter" idx="11"/>
          </p:nvPr>
        </p:nvSpPr>
        <p:spPr bwMode="auto"/>
        <p:txBody>
          <a:bodyPr/>
          <a:lstStyle/>
          <a:p>
            <a:pPr>
              <a:defRPr/>
            </a:pPr>
            <a:endParaRPr lang="en-US"/>
          </a:p>
        </p:txBody>
      </p:sp>
      <p:sp>
        <p:nvSpPr>
          <p:cNvPr id="9"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picTx" preserve="1" userDrawn="1">
  <p:cSld name="1_Picture with Caption">
    <p:spTree>
      <p:nvGrpSpPr>
        <p:cNvPr id="1" name=""/>
        <p:cNvGrpSpPr/>
        <p:nvPr/>
      </p:nvGrpSpPr>
      <p:grpSpPr bwMode="auto">
        <a:xfrm>
          <a:off x="0" y="0"/>
          <a:ext cx="0" cy="0"/>
          <a:chOff x="0" y="0"/>
          <a:chExt cx="0" cy="0"/>
        </a:xfrm>
      </p:grpSpPr>
      <p:sp>
        <p:nvSpPr>
          <p:cNvPr id="4" name="Title 1"/>
          <p:cNvSpPr>
            <a:spLocks noGrp="1"/>
          </p:cNvSpPr>
          <p:nvPr>
            <p:ph type="title"/>
          </p:nvPr>
        </p:nvSpPr>
        <p:spPr bwMode="auto">
          <a:xfrm>
            <a:off x="839786" y="457200"/>
            <a:ext cx="3932235" cy="1600200"/>
          </a:xfrm>
        </p:spPr>
        <p:txBody>
          <a:bodyPr anchor="b"/>
          <a:lstStyle>
            <a:lvl1pPr>
              <a:defRPr sz="3200"/>
            </a:lvl1pPr>
          </a:lstStyle>
          <a:p>
            <a:pPr>
              <a:defRPr/>
            </a:pPr>
            <a:r>
              <a:rPr lang="en-US"/>
              <a:t>Click to edit Master title style</a:t>
            </a:r>
          </a:p>
        </p:txBody>
      </p:sp>
      <p:sp>
        <p:nvSpPr>
          <p:cNvPr id="5" name="Picture Placeholder 2"/>
          <p:cNvSpPr>
            <a:spLocks noGrp="1" noChangeAspect="1"/>
          </p:cNvSpPr>
          <p:nvPr>
            <p:ph type="pic" idx="1"/>
          </p:nvPr>
        </p:nvSpPr>
        <p:spPr bwMode="auto">
          <a:xfrm>
            <a:off x="5183186" y="987423"/>
            <a:ext cx="6172200" cy="48736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p>
        </p:txBody>
      </p:sp>
      <p:sp>
        <p:nvSpPr>
          <p:cNvPr id="6" name="Text Placeholder 3"/>
          <p:cNvSpPr>
            <a:spLocks noGrp="1"/>
          </p:cNvSpPr>
          <p:nvPr>
            <p:ph type="body" sz="half" idx="2"/>
          </p:nvPr>
        </p:nvSpPr>
        <p:spPr bwMode="auto">
          <a:xfrm>
            <a:off x="839786" y="2057400"/>
            <a:ext cx="3932235" cy="38115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7" name="Date Placeholder 4"/>
          <p:cNvSpPr>
            <a:spLocks noGrp="1"/>
          </p:cNvSpPr>
          <p:nvPr>
            <p:ph type="dt" sz="half" idx="10"/>
          </p:nvPr>
        </p:nvSpPr>
        <p:spPr bwMode="auto"/>
        <p:txBody>
          <a:bodyPr/>
          <a:lstStyle/>
          <a:p>
            <a:pPr>
              <a:defRPr/>
            </a:pPr>
            <a:fld id="{BCC18F51-09EC-435C-A3BA-64A766E099C0}" type="datetimeFigureOut">
              <a:rPr lang="en-US"/>
              <a:t>9/16/2020</a:t>
            </a:fld>
            <a:endParaRPr lang="en-US"/>
          </a:p>
        </p:txBody>
      </p:sp>
      <p:sp>
        <p:nvSpPr>
          <p:cNvPr id="8" name="Footer Placeholder 5"/>
          <p:cNvSpPr>
            <a:spLocks noGrp="1"/>
          </p:cNvSpPr>
          <p:nvPr>
            <p:ph type="ftr" sz="quarter" idx="11"/>
          </p:nvPr>
        </p:nvSpPr>
        <p:spPr bwMode="auto"/>
        <p:txBody>
          <a:bodyPr/>
          <a:lstStyle/>
          <a:p>
            <a:pPr>
              <a:defRPr/>
            </a:pPr>
            <a:endParaRPr lang="en-US"/>
          </a:p>
        </p:txBody>
      </p:sp>
      <p:sp>
        <p:nvSpPr>
          <p:cNvPr id="9"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vertTx" preserve="1" userDrawn="1">
  <p:cSld name="1_Title and Vertical Text">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rPr lang="en-US"/>
              <a:t>Click to edit Master title style</a:t>
            </a:r>
          </a:p>
        </p:txBody>
      </p:sp>
      <p:sp>
        <p:nvSpPr>
          <p:cNvPr id="5"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6" name="Date Placeholder 3"/>
          <p:cNvSpPr>
            <a:spLocks noGrp="1"/>
          </p:cNvSpPr>
          <p:nvPr>
            <p:ph type="dt" sz="half" idx="10"/>
          </p:nvPr>
        </p:nvSpPr>
        <p:spPr bwMode="auto"/>
        <p:txBody>
          <a:bodyPr/>
          <a:lstStyle/>
          <a:p>
            <a:pPr>
              <a:defRPr/>
            </a:pPr>
            <a:fld id="{BCC18F51-09EC-435C-A3BA-64A766E099C0}" type="datetimeFigureOut">
              <a:rPr lang="en-US"/>
              <a:t>9/16/2020</a:t>
            </a:fld>
            <a:endParaRPr lang="en-US"/>
          </a:p>
        </p:txBody>
      </p:sp>
      <p:sp>
        <p:nvSpPr>
          <p:cNvPr id="7" name="Footer Placeholder 4"/>
          <p:cNvSpPr>
            <a:spLocks noGrp="1"/>
          </p:cNvSpPr>
          <p:nvPr>
            <p:ph type="ftr" sz="quarter" idx="11"/>
          </p:nvPr>
        </p:nvSpPr>
        <p:spPr bwMode="auto"/>
        <p:txBody>
          <a:bodyPr/>
          <a:lstStyle/>
          <a:p>
            <a:pPr>
              <a:defRPr/>
            </a:pPr>
            <a:endParaRPr lang="en-US"/>
          </a:p>
        </p:txBody>
      </p:sp>
      <p:sp>
        <p:nvSpPr>
          <p:cNvPr id="8"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1_Vertical Title and Text">
    <p:spTree>
      <p:nvGrpSpPr>
        <p:cNvPr id="1" name=""/>
        <p:cNvGrpSpPr/>
        <p:nvPr/>
      </p:nvGrpSpPr>
      <p:grpSpPr bwMode="auto">
        <a:xfrm>
          <a:off x="0" y="0"/>
          <a:ext cx="0" cy="0"/>
          <a:chOff x="0" y="0"/>
          <a:chExt cx="0" cy="0"/>
        </a:xfrm>
      </p:grpSpPr>
      <p:sp>
        <p:nvSpPr>
          <p:cNvPr id="4" name="Vertical Title 1"/>
          <p:cNvSpPr>
            <a:spLocks noGrp="1"/>
          </p:cNvSpPr>
          <p:nvPr>
            <p:ph type="title" orient="vert"/>
          </p:nvPr>
        </p:nvSpPr>
        <p:spPr bwMode="auto">
          <a:xfrm>
            <a:off x="8724898" y="365123"/>
            <a:ext cx="2628900" cy="5811836"/>
          </a:xfrm>
        </p:spPr>
        <p:txBody>
          <a:bodyPr vert="eaVert"/>
          <a:lstStyle/>
          <a:p>
            <a:pPr>
              <a:defRPr/>
            </a:pPr>
            <a:r>
              <a:rPr lang="en-US"/>
              <a:t>Click to edit Master title style</a:t>
            </a:r>
          </a:p>
        </p:txBody>
      </p:sp>
      <p:sp>
        <p:nvSpPr>
          <p:cNvPr id="5" name="Vertical Text Placeholder 2"/>
          <p:cNvSpPr>
            <a:spLocks noGrp="1"/>
          </p:cNvSpPr>
          <p:nvPr>
            <p:ph type="body" orient="vert" idx="1"/>
          </p:nvPr>
        </p:nvSpPr>
        <p:spPr bwMode="auto">
          <a:xfrm>
            <a:off x="838197" y="365123"/>
            <a:ext cx="7734298" cy="5811836"/>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6" name="Date Placeholder 3"/>
          <p:cNvSpPr>
            <a:spLocks noGrp="1"/>
          </p:cNvSpPr>
          <p:nvPr>
            <p:ph type="dt" sz="half" idx="10"/>
          </p:nvPr>
        </p:nvSpPr>
        <p:spPr bwMode="auto"/>
        <p:txBody>
          <a:bodyPr/>
          <a:lstStyle/>
          <a:p>
            <a:pPr>
              <a:defRPr/>
            </a:pPr>
            <a:fld id="{BCC18F51-09EC-435C-A3BA-64A766E099C0}" type="datetimeFigureOut">
              <a:rPr lang="en-US"/>
              <a:t>9/16/2020</a:t>
            </a:fld>
            <a:endParaRPr lang="en-US"/>
          </a:p>
        </p:txBody>
      </p:sp>
      <p:sp>
        <p:nvSpPr>
          <p:cNvPr id="7" name="Footer Placeholder 4"/>
          <p:cNvSpPr>
            <a:spLocks noGrp="1"/>
          </p:cNvSpPr>
          <p:nvPr>
            <p:ph type="ftr" sz="quarter" idx="11"/>
          </p:nvPr>
        </p:nvSpPr>
        <p:spPr bwMode="auto"/>
        <p:txBody>
          <a:bodyPr/>
          <a:lstStyle/>
          <a:p>
            <a:pPr>
              <a:defRPr/>
            </a:pPr>
            <a:endParaRPr lang="en-US"/>
          </a:p>
        </p:txBody>
      </p:sp>
      <p:sp>
        <p:nvSpPr>
          <p:cNvPr id="8"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BCC18F51-09EC-435C-A3BA-64A766E099C0}" type="datetimeFigureOut">
              <a:rPr lang="en-US" smtClean="0"/>
              <a:t>9/16/2020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8395586-F03A-48D1-94DF-16B239DF4FB5}" type="slidenum">
              <a:rPr lang="en-US" smtClean="0"/>
              <a:t>‹#›</a:t>
            </a:fld>
            <a:endParaRPr lang="en-US"/>
          </a:p>
        </p:txBody>
      </p:sp>
    </p:spTree>
    <p:extLst>
      <p:ext uri="{BB962C8B-B14F-4D97-AF65-F5344CB8AC3E}">
        <p14:creationId xmlns:p14="http://schemas.microsoft.com/office/powerpoint/2010/main" val="3871288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BCC18F51-09EC-435C-A3BA-64A766E099C0}" type="datetimeFigureOut">
              <a:rPr lang="en-US" smtClean="0"/>
              <a:t>9/16/2020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8395586-F03A-48D1-94DF-16B239DF4FB5}" type="slidenum">
              <a:rPr lang="en-US" smtClean="0"/>
              <a:t>‹#›</a:t>
            </a:fld>
            <a:endParaRPr lang="en-US"/>
          </a:p>
        </p:txBody>
      </p:sp>
    </p:spTree>
    <p:extLst>
      <p:ext uri="{BB962C8B-B14F-4D97-AF65-F5344CB8AC3E}">
        <p14:creationId xmlns:p14="http://schemas.microsoft.com/office/powerpoint/2010/main" val="1390612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BCC18F51-09EC-435C-A3BA-64A766E099C0}" type="datetimeFigureOut">
              <a:rPr lang="en-US" smtClean="0"/>
              <a:t>9/16/2020</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08395586-F03A-48D1-94DF-16B239DF4FB5}" type="slidenum">
              <a:rPr lang="en-US" smtClean="0"/>
              <a:t>‹#›</a:t>
            </a:fld>
            <a:endParaRPr lang="en-US"/>
          </a:p>
        </p:txBody>
      </p:sp>
    </p:spTree>
    <p:extLst>
      <p:ext uri="{BB962C8B-B14F-4D97-AF65-F5344CB8AC3E}">
        <p14:creationId xmlns:p14="http://schemas.microsoft.com/office/powerpoint/2010/main" val="4286771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BCC18F51-09EC-435C-A3BA-64A766E099C0}" type="datetimeFigureOut">
              <a:rPr lang="en-US" smtClean="0"/>
              <a:t>9/16/2020</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08395586-F03A-48D1-94DF-16B239DF4FB5}" type="slidenum">
              <a:rPr lang="en-US" smtClean="0"/>
              <a:t>‹#›</a:t>
            </a:fld>
            <a:endParaRPr lang="en-US"/>
          </a:p>
        </p:txBody>
      </p:sp>
    </p:spTree>
    <p:extLst>
      <p:ext uri="{BB962C8B-B14F-4D97-AF65-F5344CB8AC3E}">
        <p14:creationId xmlns:p14="http://schemas.microsoft.com/office/powerpoint/2010/main" val="777276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BCC18F51-09EC-435C-A3BA-64A766E099C0}" type="datetimeFigureOut">
              <a:rPr lang="en-US" smtClean="0"/>
              <a:t>9/16/2020</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08395586-F03A-48D1-94DF-16B239DF4FB5}" type="slidenum">
              <a:rPr lang="en-US" smtClean="0"/>
              <a:t>‹#›</a:t>
            </a:fld>
            <a:endParaRPr lang="en-US"/>
          </a:p>
        </p:txBody>
      </p:sp>
    </p:spTree>
    <p:extLst>
      <p:ext uri="{BB962C8B-B14F-4D97-AF65-F5344CB8AC3E}">
        <p14:creationId xmlns:p14="http://schemas.microsoft.com/office/powerpoint/2010/main" val="1371509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BCC18F51-09EC-435C-A3BA-64A766E099C0}" type="datetimeFigureOut">
              <a:rPr lang="en-US" smtClean="0"/>
              <a:t>9/16/2020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8395586-F03A-48D1-94DF-16B239DF4FB5}" type="slidenum">
              <a:rPr lang="en-US" smtClean="0"/>
              <a:t>‹#›</a:t>
            </a:fld>
            <a:endParaRPr lang="en-US"/>
          </a:p>
        </p:txBody>
      </p:sp>
    </p:spTree>
    <p:extLst>
      <p:ext uri="{BB962C8B-B14F-4D97-AF65-F5344CB8AC3E}">
        <p14:creationId xmlns:p14="http://schemas.microsoft.com/office/powerpoint/2010/main" val="8549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BCC18F51-09EC-435C-A3BA-64A766E099C0}" type="datetimeFigureOut">
              <a:rPr lang="en-US" smtClean="0"/>
              <a:t>9/16/2020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8395586-F03A-48D1-94DF-16B239DF4FB5}" type="slidenum">
              <a:rPr lang="en-US" smtClean="0"/>
              <a:t>‹#›</a:t>
            </a:fld>
            <a:endParaRPr lang="en-US"/>
          </a:p>
        </p:txBody>
      </p:sp>
    </p:spTree>
    <p:extLst>
      <p:ext uri="{BB962C8B-B14F-4D97-AF65-F5344CB8AC3E}">
        <p14:creationId xmlns:p14="http://schemas.microsoft.com/office/powerpoint/2010/main" val="3576686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3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a:defRPr/>
            </a:pPr>
            <a:fld id="{BCC18F51-09EC-435C-A3BA-64A766E099C0}" type="datetimeFigureOut">
              <a:rPr lang="en-US" smtClean="0"/>
              <a:t>9/16/2020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a:defRPr/>
            </a:pPr>
            <a:fld id="{08395586-F03A-48D1-94DF-16B239DF4FB5}" type="slidenum">
              <a:rPr lang="en-US" smtClean="0"/>
              <a:t>‹#›</a:t>
            </a:fld>
            <a:endParaRPr lang="en-US"/>
          </a:p>
        </p:txBody>
      </p:sp>
    </p:spTree>
    <p:extLst>
      <p:ext uri="{BB962C8B-B14F-4D97-AF65-F5344CB8AC3E}">
        <p14:creationId xmlns:p14="http://schemas.microsoft.com/office/powerpoint/2010/main" val="3867929926"/>
      </p:ext>
    </p:extLst>
  </p:cSld>
  <p:clrMap bg1="dk1" tx1="lt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649" r:id="rId18"/>
    <p:sldLayoutId id="2147483650" r:id="rId19"/>
    <p:sldLayoutId id="2147483651" r:id="rId20"/>
    <p:sldLayoutId id="2147483652" r:id="rId21"/>
    <p:sldLayoutId id="2147483653" r:id="rId22"/>
    <p:sldLayoutId id="2147483654" r:id="rId23"/>
    <p:sldLayoutId id="2147483655" r:id="rId24"/>
    <p:sldLayoutId id="2147483656" r:id="rId25"/>
    <p:sldLayoutId id="2147483657" r:id="rId26"/>
    <p:sldLayoutId id="2147483658" r:id="rId27"/>
    <p:sldLayoutId id="2147483659" r:id="rId2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omments" Target="../comments/comment9.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omments" Target="../comments/comment10.xml"/><Relationship Id="rId5" Type="http://schemas.openxmlformats.org/officeDocument/2006/relationships/image" Target="../media/image25.jp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comments" Target="../comments/comment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comments" Target="../comments/comment12.xml"/><Relationship Id="rId5" Type="http://schemas.openxmlformats.org/officeDocument/2006/relationships/image" Target="../media/image28.pn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comments" Target="../comments/commen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comments" Target="../comments/commen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 Id="rId5" Type="http://schemas.openxmlformats.org/officeDocument/2006/relationships/comments" Target="../comments/comment1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7.xm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comments" Target="../comments/comment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comments" Target="../comments/comment3.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comments" Target="../comments/commen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comments" Target="../comments/commen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p:txBody>
          <a:bodyPr>
            <a:normAutofit/>
          </a:bodyPr>
          <a:lstStyle/>
          <a:p>
            <a:pPr algn="ctr">
              <a:defRPr/>
            </a:pPr>
            <a:r>
              <a:rPr lang="en-US" dirty="0" err="1"/>
              <a:t>Tactio</a:t>
            </a:r>
            <a:r>
              <a:rPr lang="en-US" dirty="0"/>
              <a:t> Project Proposal</a:t>
            </a:r>
            <a:br>
              <a:rPr lang="en-US" dirty="0"/>
            </a:br>
            <a:r>
              <a:rPr lang="en-US" dirty="0"/>
              <a:t>By team Touché</a:t>
            </a:r>
            <a:br>
              <a:rPr lang="en-US" dirty="0"/>
            </a:br>
            <a:endParaRPr lang="en-US" dirty="0"/>
          </a:p>
        </p:txBody>
      </p:sp>
      <p:sp>
        <p:nvSpPr>
          <p:cNvPr id="5" name="Subtitle 2"/>
          <p:cNvSpPr>
            <a:spLocks noGrp="1"/>
          </p:cNvSpPr>
          <p:nvPr>
            <p:ph type="subTitle" idx="1"/>
          </p:nvPr>
        </p:nvSpPr>
        <p:spPr bwMode="auto">
          <a:xfrm>
            <a:off x="1876424" y="3602038"/>
            <a:ext cx="8791575" cy="2923306"/>
          </a:xfrm>
        </p:spPr>
        <p:txBody>
          <a:bodyPr>
            <a:noAutofit/>
          </a:bodyPr>
          <a:lstStyle/>
          <a:p>
            <a:pPr algn="ctr">
              <a:defRPr/>
            </a:pPr>
            <a:r>
              <a:rPr lang="en-US" sz="2400" dirty="0">
                <a:solidFill>
                  <a:schemeClr val="tx1"/>
                </a:solidFill>
              </a:rPr>
              <a:t>Austin Keener</a:t>
            </a:r>
          </a:p>
          <a:p>
            <a:pPr algn="ctr">
              <a:defRPr/>
            </a:pPr>
            <a:r>
              <a:rPr lang="en-US" sz="2400" dirty="0">
                <a:solidFill>
                  <a:schemeClr val="tx1"/>
                </a:solidFill>
              </a:rPr>
              <a:t>Joseph Spall</a:t>
            </a:r>
          </a:p>
          <a:p>
            <a:pPr algn="ctr">
              <a:defRPr/>
            </a:pPr>
            <a:r>
              <a:rPr lang="en-US" sz="2400" dirty="0">
                <a:solidFill>
                  <a:schemeClr val="tx1"/>
                </a:solidFill>
              </a:rPr>
              <a:t>Joshua Oldenburg</a:t>
            </a:r>
          </a:p>
          <a:p>
            <a:pPr algn="ctr">
              <a:defRPr/>
            </a:pPr>
            <a:r>
              <a:rPr lang="en-US" sz="2400" dirty="0">
                <a:solidFill>
                  <a:schemeClr val="tx1"/>
                </a:solidFill>
              </a:rPr>
              <a:t>Juan Elizondo-</a:t>
            </a:r>
            <a:r>
              <a:rPr lang="en-US" sz="2400" dirty="0" err="1">
                <a:solidFill>
                  <a:schemeClr val="tx1"/>
                </a:solidFill>
              </a:rPr>
              <a:t>Villasis</a:t>
            </a:r>
            <a:endParaRPr lang="en-US" sz="2400" dirty="0">
              <a:solidFill>
                <a:schemeClr val="tx1"/>
              </a:solidFill>
            </a:endParaRPr>
          </a:p>
          <a:p>
            <a:pPr algn="ctr">
              <a:defRPr/>
            </a:pPr>
            <a:r>
              <a:rPr lang="en-US" sz="2400" dirty="0">
                <a:solidFill>
                  <a:schemeClr val="tx1"/>
                </a:solidFill>
              </a:rPr>
              <a:t>Varun </a:t>
            </a:r>
            <a:r>
              <a:rPr lang="en-US" sz="2400" dirty="0" err="1">
                <a:solidFill>
                  <a:schemeClr val="tx1"/>
                </a:solidFill>
              </a:rPr>
              <a:t>Madabushi</a:t>
            </a:r>
            <a:endParaRPr lang="en-US" sz="24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t>Design Alternatives - Sensing</a:t>
            </a:r>
          </a:p>
        </p:txBody>
      </p:sp>
      <p:sp>
        <p:nvSpPr>
          <p:cNvPr id="5" name="Content Placeholder 2"/>
          <p:cNvSpPr>
            <a:spLocks noGrp="1"/>
          </p:cNvSpPr>
          <p:nvPr>
            <p:ph idx="1"/>
          </p:nvPr>
        </p:nvSpPr>
        <p:spPr bwMode="auto">
          <a:xfrm>
            <a:off x="838196" y="1825623"/>
            <a:ext cx="5191962" cy="4351338"/>
          </a:xfrm>
        </p:spPr>
        <p:txBody>
          <a:bodyPr/>
          <a:lstStyle/>
          <a:p>
            <a:pPr>
              <a:lnSpc>
                <a:spcPct val="114999"/>
              </a:lnSpc>
              <a:defRPr/>
            </a:pPr>
            <a:r>
              <a:rPr dirty="0"/>
              <a:t>Capacitive</a:t>
            </a:r>
            <a:r>
              <a:rPr lang="en-US" dirty="0"/>
              <a:t>- </a:t>
            </a:r>
            <a:r>
              <a:rPr sz="2600" dirty="0"/>
              <a:t>Based on separation distance of two conductive elements</a:t>
            </a:r>
          </a:p>
          <a:p>
            <a:pPr lvl="1">
              <a:lnSpc>
                <a:spcPct val="114999"/>
              </a:lnSpc>
              <a:buFont typeface="Courier New"/>
              <a:buChar char="o"/>
              <a:defRPr/>
            </a:pPr>
            <a:r>
              <a:rPr sz="2600" dirty="0"/>
              <a:t>Good noise immunity</a:t>
            </a:r>
          </a:p>
          <a:p>
            <a:pPr lvl="1">
              <a:lnSpc>
                <a:spcPct val="114999"/>
              </a:lnSpc>
              <a:buFont typeface="Courier New"/>
              <a:buChar char="o"/>
              <a:defRPr/>
            </a:pPr>
            <a:r>
              <a:rPr sz="2600" dirty="0"/>
              <a:t>Relatively expensive</a:t>
            </a:r>
          </a:p>
          <a:p>
            <a:pPr lvl="1">
              <a:lnSpc>
                <a:spcPct val="114999"/>
              </a:lnSpc>
              <a:buFont typeface="Courier New"/>
              <a:buChar char="o"/>
              <a:defRPr/>
            </a:pPr>
            <a:r>
              <a:rPr sz="2600" dirty="0"/>
              <a:t>Only works with certain materials</a:t>
            </a:r>
          </a:p>
          <a:p>
            <a:pPr lvl="1">
              <a:buFont typeface="Courier New"/>
              <a:buChar char="o"/>
              <a:defRPr/>
            </a:pPr>
            <a:endParaRPr sz="2600" dirty="0"/>
          </a:p>
        </p:txBody>
      </p:sp>
      <p:pic>
        <p:nvPicPr>
          <p:cNvPr id="6" name="Picture 5"/>
          <p:cNvPicPr>
            <a:picLocks noChangeAspect="1"/>
          </p:cNvPicPr>
          <p:nvPr/>
        </p:nvPicPr>
        <p:blipFill>
          <a:blip r:embed="rId2"/>
          <a:stretch/>
        </p:blipFill>
        <p:spPr bwMode="auto">
          <a:xfrm>
            <a:off x="6077710" y="1780254"/>
            <a:ext cx="5889481" cy="1807733"/>
          </a:xfrm>
          <a:prstGeom prst="rect">
            <a:avLst/>
          </a:prstGeom>
          <a:ln w="50800">
            <a:solidFill>
              <a:schemeClr val="tx1"/>
            </a:solidFill>
          </a:ln>
        </p:spPr>
      </p:pic>
      <p:pic>
        <p:nvPicPr>
          <p:cNvPr id="7" name="Picture 6"/>
          <p:cNvPicPr>
            <a:picLocks noChangeAspect="1"/>
          </p:cNvPicPr>
          <p:nvPr/>
        </p:nvPicPr>
        <p:blipFill>
          <a:blip r:embed="rId3"/>
          <a:stretch/>
        </p:blipFill>
        <p:spPr bwMode="auto">
          <a:xfrm>
            <a:off x="7160893" y="3717032"/>
            <a:ext cx="3723114" cy="2999676"/>
          </a:xfrm>
          <a:prstGeom prst="rect">
            <a:avLst/>
          </a:prstGeom>
        </p:spPr>
      </p:pic>
      <p:sp>
        <p:nvSpPr>
          <p:cNvPr id="2" name="Plus Sign 1">
            <a:extLst>
              <a:ext uri="{FF2B5EF4-FFF2-40B4-BE49-F238E27FC236}">
                <a16:creationId xmlns:a16="http://schemas.microsoft.com/office/drawing/2014/main" id="{5CB843B8-4816-4244-A0B0-4D6CC75DCEA3}"/>
              </a:ext>
            </a:extLst>
          </p:cNvPr>
          <p:cNvSpPr/>
          <p:nvPr/>
        </p:nvSpPr>
        <p:spPr bwMode="auto">
          <a:xfrm>
            <a:off x="757862" y="2902488"/>
            <a:ext cx="488710" cy="47137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ultiplication Sign 2">
            <a:extLst>
              <a:ext uri="{FF2B5EF4-FFF2-40B4-BE49-F238E27FC236}">
                <a16:creationId xmlns:a16="http://schemas.microsoft.com/office/drawing/2014/main" id="{4303AA9B-D5FC-456D-88F6-AC25A21CB21A}"/>
              </a:ext>
            </a:extLst>
          </p:cNvPr>
          <p:cNvSpPr/>
          <p:nvPr/>
        </p:nvSpPr>
        <p:spPr bwMode="auto">
          <a:xfrm>
            <a:off x="742432" y="3374966"/>
            <a:ext cx="519570" cy="471370"/>
          </a:xfrm>
          <a:prstGeom prst="mathMultiply">
            <a:avLst/>
          </a:prstGeom>
          <a:solidFill>
            <a:srgbClr val="FF00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ication Sign 10">
            <a:extLst>
              <a:ext uri="{FF2B5EF4-FFF2-40B4-BE49-F238E27FC236}">
                <a16:creationId xmlns:a16="http://schemas.microsoft.com/office/drawing/2014/main" id="{526776DF-9AC3-45A8-AA92-9A2C09A57483}"/>
              </a:ext>
            </a:extLst>
          </p:cNvPr>
          <p:cNvSpPr/>
          <p:nvPr/>
        </p:nvSpPr>
        <p:spPr bwMode="auto">
          <a:xfrm>
            <a:off x="742432" y="3901339"/>
            <a:ext cx="519570" cy="471370"/>
          </a:xfrm>
          <a:prstGeom prst="mathMultiply">
            <a:avLst/>
          </a:prstGeom>
          <a:solidFill>
            <a:srgbClr val="FF00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t>Microcontroller Selection</a:t>
            </a:r>
          </a:p>
        </p:txBody>
      </p:sp>
      <p:pic>
        <p:nvPicPr>
          <p:cNvPr id="5" name="Picture 4"/>
          <p:cNvPicPr>
            <a:picLocks noChangeAspect="1"/>
          </p:cNvPicPr>
          <p:nvPr/>
        </p:nvPicPr>
        <p:blipFill>
          <a:blip r:embed="rId3"/>
          <a:srcRect l="5945"/>
          <a:stretch/>
        </p:blipFill>
        <p:spPr bwMode="auto">
          <a:xfrm>
            <a:off x="138666" y="2371115"/>
            <a:ext cx="6746336" cy="4255849"/>
          </a:xfrm>
          <a:prstGeom prst="rect">
            <a:avLst/>
          </a:prstGeom>
        </p:spPr>
      </p:pic>
      <p:sp>
        <p:nvSpPr>
          <p:cNvPr id="6" name="Rectangle 5"/>
          <p:cNvSpPr/>
          <p:nvPr/>
        </p:nvSpPr>
        <p:spPr bwMode="auto">
          <a:xfrm>
            <a:off x="4986462" y="3191888"/>
            <a:ext cx="1408483" cy="364786"/>
          </a:xfrm>
          <a:prstGeom prst="rect">
            <a:avLst/>
          </a:prstGeom>
          <a:noFill/>
          <a:ln w="38099" cap="flat" cmpd="sng" algn="ctr">
            <a:solidFill>
              <a:schemeClr val="accent1"/>
            </a:solid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bwMode="auto">
          <a:xfrm>
            <a:off x="3405717" y="5066489"/>
            <a:ext cx="1408483" cy="202659"/>
          </a:xfrm>
          <a:prstGeom prst="rect">
            <a:avLst/>
          </a:prstGeom>
          <a:noFill/>
          <a:ln w="38099" cap="flat" cmpd="sng" algn="ctr">
            <a:solidFill>
              <a:srgbClr val="92D050"/>
            </a:solid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bwMode="auto">
          <a:xfrm>
            <a:off x="3355052" y="2371116"/>
            <a:ext cx="1519947" cy="293856"/>
          </a:xfrm>
          <a:prstGeom prst="rect">
            <a:avLst/>
          </a:prstGeom>
          <a:noFill/>
          <a:ln w="38099" cap="flat" cmpd="sng" algn="ctr">
            <a:solidFill>
              <a:schemeClr val="accent1"/>
            </a:solid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bwMode="auto">
          <a:xfrm>
            <a:off x="1835104" y="4428111"/>
            <a:ext cx="1408485" cy="202659"/>
          </a:xfrm>
          <a:prstGeom prst="rect">
            <a:avLst/>
          </a:prstGeom>
          <a:noFill/>
          <a:ln w="38099" cap="flat" cmpd="sng" algn="ctr">
            <a:solidFill>
              <a:srgbClr val="92D050"/>
            </a:solid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bwMode="auto">
          <a:xfrm>
            <a:off x="244227" y="5755531"/>
            <a:ext cx="1408483" cy="202658"/>
          </a:xfrm>
          <a:prstGeom prst="rect">
            <a:avLst/>
          </a:prstGeom>
          <a:noFill/>
          <a:ln w="38099" cap="flat" cmpd="sng" algn="ctr">
            <a:solidFill>
              <a:srgbClr val="92D050"/>
            </a:solidFill>
            <a:prstDash val="solid"/>
            <a:miter/>
          </a:ln>
        </p:spPr>
        <p:style>
          <a:lnRef idx="2">
            <a:schemeClr val="accent1">
              <a:shade val="50000"/>
            </a:schemeClr>
          </a:lnRef>
          <a:fillRef idx="1">
            <a:schemeClr val="accent1"/>
          </a:fillRef>
          <a:effectRef idx="0">
            <a:schemeClr val="accent1"/>
          </a:effectRef>
          <a:fontRef idx="minor">
            <a:schemeClr val="lt1"/>
          </a:fontRef>
        </p:style>
      </p:sp>
      <p:pic>
        <p:nvPicPr>
          <p:cNvPr id="11" name="Picture 10"/>
          <p:cNvPicPr>
            <a:picLocks noChangeAspect="1"/>
          </p:cNvPicPr>
          <p:nvPr/>
        </p:nvPicPr>
        <p:blipFill>
          <a:blip r:embed="rId4"/>
          <a:stretch/>
        </p:blipFill>
        <p:spPr bwMode="auto">
          <a:xfrm>
            <a:off x="6885001" y="1700808"/>
            <a:ext cx="5024313" cy="2656372"/>
          </a:xfrm>
          <a:prstGeom prst="rect">
            <a:avLst/>
          </a:prstGeom>
        </p:spPr>
      </p:pic>
      <p:sp>
        <p:nvSpPr>
          <p:cNvPr id="12" name="Rectangle 11"/>
          <p:cNvSpPr/>
          <p:nvPr/>
        </p:nvSpPr>
        <p:spPr bwMode="auto">
          <a:xfrm>
            <a:off x="6816080" y="4593277"/>
            <a:ext cx="5051874" cy="1469648"/>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lgn="ctr">
              <a:lnSpc>
                <a:spcPct val="114999"/>
              </a:lnSpc>
              <a:defRPr/>
            </a:pPr>
            <a:r>
              <a:rPr sz="2400" dirty="0"/>
              <a:t>STM32F042 selected based on required peripherals (CAN and ADC), memory, cost, and pin count</a:t>
            </a:r>
            <a:r>
              <a:rPr dirty="0"/>
              <a:t> </a:t>
            </a:r>
          </a:p>
        </p:txBody>
      </p:sp>
      <p:sp>
        <p:nvSpPr>
          <p:cNvPr id="13" name="Rectangle 12"/>
          <p:cNvSpPr/>
          <p:nvPr/>
        </p:nvSpPr>
        <p:spPr bwMode="auto">
          <a:xfrm>
            <a:off x="1655881" y="1847768"/>
            <a:ext cx="3175417" cy="640115"/>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lgn="l">
              <a:defRPr/>
            </a:pPr>
            <a:r>
              <a:rPr sz="2400"/>
              <a:t>STM32F042 Features</a:t>
            </a:r>
          </a:p>
        </p:txBody>
      </p:sp>
      <p:sp>
        <p:nvSpPr>
          <p:cNvPr id="14" name="Rectangle 13"/>
          <p:cNvSpPr/>
          <p:nvPr/>
        </p:nvSpPr>
        <p:spPr bwMode="auto">
          <a:xfrm>
            <a:off x="1835104" y="3961994"/>
            <a:ext cx="1408483" cy="466116"/>
          </a:xfrm>
          <a:prstGeom prst="rect">
            <a:avLst/>
          </a:prstGeom>
          <a:noFill/>
          <a:ln w="38099" cap="flat" cmpd="sng" algn="ctr">
            <a:solidFill>
              <a:schemeClr val="accent1"/>
            </a:solid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bwMode="auto">
          <a:xfrm>
            <a:off x="244226" y="5066489"/>
            <a:ext cx="1408483" cy="202658"/>
          </a:xfrm>
          <a:prstGeom prst="rect">
            <a:avLst/>
          </a:prstGeom>
          <a:noFill/>
          <a:ln w="38099" cap="flat" cmpd="sng" algn="ctr">
            <a:solidFill>
              <a:srgbClr val="92D050"/>
            </a:solidFill>
            <a:prstDash val="solid"/>
            <a:miter/>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t>Firmware Solution</a:t>
            </a:r>
          </a:p>
        </p:txBody>
      </p:sp>
      <p:sp>
        <p:nvSpPr>
          <p:cNvPr id="5" name="Content Placeholder 2"/>
          <p:cNvSpPr>
            <a:spLocks noGrp="1"/>
          </p:cNvSpPr>
          <p:nvPr>
            <p:ph idx="1"/>
          </p:nvPr>
        </p:nvSpPr>
        <p:spPr bwMode="auto">
          <a:xfrm>
            <a:off x="838195" y="1825623"/>
            <a:ext cx="6761026" cy="4351338"/>
          </a:xfrm>
        </p:spPr>
        <p:txBody>
          <a:bodyPr>
            <a:normAutofit/>
          </a:bodyPr>
          <a:lstStyle/>
          <a:p>
            <a:pPr>
              <a:lnSpc>
                <a:spcPct val="114999"/>
              </a:lnSpc>
              <a:defRPr/>
            </a:pPr>
            <a:r>
              <a:rPr lang="en-US" sz="3600" dirty="0"/>
              <a:t>M</a:t>
            </a:r>
            <a:r>
              <a:rPr sz="3600" dirty="0"/>
              <a:t>icrocontroller running C++ code for measurement and communication</a:t>
            </a:r>
          </a:p>
          <a:p>
            <a:pPr>
              <a:lnSpc>
                <a:spcPct val="114999"/>
              </a:lnSpc>
              <a:defRPr/>
            </a:pPr>
            <a:r>
              <a:rPr sz="3600" dirty="0"/>
              <a:t>Planning to use </a:t>
            </a:r>
            <a:r>
              <a:rPr sz="3600" dirty="0" err="1"/>
              <a:t>Mbed</a:t>
            </a:r>
            <a:r>
              <a:rPr sz="3600" dirty="0"/>
              <a:t> OS 2, with STM32Cube as a fallback</a:t>
            </a:r>
          </a:p>
        </p:txBody>
      </p:sp>
      <p:pic>
        <p:nvPicPr>
          <p:cNvPr id="6" name="Picture 5"/>
          <p:cNvPicPr>
            <a:picLocks noChangeAspect="1"/>
          </p:cNvPicPr>
          <p:nvPr/>
        </p:nvPicPr>
        <p:blipFill>
          <a:blip r:embed="rId3"/>
          <a:stretch/>
        </p:blipFill>
        <p:spPr bwMode="auto">
          <a:xfrm>
            <a:off x="8215922" y="1825623"/>
            <a:ext cx="1934248" cy="1434011"/>
          </a:xfrm>
          <a:prstGeom prst="rect">
            <a:avLst/>
          </a:prstGeom>
        </p:spPr>
      </p:pic>
      <p:pic>
        <p:nvPicPr>
          <p:cNvPr id="7" name="Picture 6"/>
          <p:cNvPicPr>
            <a:picLocks noChangeAspect="1"/>
          </p:cNvPicPr>
          <p:nvPr/>
        </p:nvPicPr>
        <p:blipFill>
          <a:blip r:embed="rId4"/>
          <a:stretch/>
        </p:blipFill>
        <p:spPr bwMode="auto">
          <a:xfrm>
            <a:off x="10298754" y="1916401"/>
            <a:ext cx="1288859" cy="1252449"/>
          </a:xfrm>
          <a:prstGeom prst="rect">
            <a:avLst/>
          </a:prstGeom>
        </p:spPr>
      </p:pic>
      <p:pic>
        <p:nvPicPr>
          <p:cNvPr id="8" name="Picture 7"/>
          <p:cNvPicPr>
            <a:picLocks noChangeAspect="1"/>
          </p:cNvPicPr>
          <p:nvPr/>
        </p:nvPicPr>
        <p:blipFill>
          <a:blip r:embed="rId5"/>
          <a:stretch/>
        </p:blipFill>
        <p:spPr bwMode="auto">
          <a:xfrm>
            <a:off x="7957037" y="3502269"/>
            <a:ext cx="4057650" cy="30384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t>Communications</a:t>
            </a:r>
          </a:p>
        </p:txBody>
      </p:sp>
      <p:sp>
        <p:nvSpPr>
          <p:cNvPr id="6" name="Content Placeholder 2"/>
          <p:cNvSpPr>
            <a:spLocks noGrp="1"/>
          </p:cNvSpPr>
          <p:nvPr>
            <p:ph idx="1"/>
          </p:nvPr>
        </p:nvSpPr>
        <p:spPr bwMode="auto">
          <a:xfrm>
            <a:off x="838197" y="4074583"/>
            <a:ext cx="10515600" cy="2391833"/>
          </a:xfrm>
        </p:spPr>
        <p:txBody>
          <a:bodyPr/>
          <a:lstStyle/>
          <a:p>
            <a:pPr>
              <a:lnSpc>
                <a:spcPct val="114999"/>
              </a:lnSpc>
              <a:defRPr/>
            </a:pPr>
            <a:r>
              <a:t>Utilizes CAN 2.0, a multi-master 2-wire serial bus</a:t>
            </a:r>
          </a:p>
          <a:p>
            <a:pPr>
              <a:lnSpc>
                <a:spcPct val="114999"/>
              </a:lnSpc>
              <a:defRPr/>
            </a:pPr>
            <a:r>
              <a:t>Up to 255 individually addressed nodes with automatic or user-controlled addressing</a:t>
            </a:r>
          </a:p>
          <a:p>
            <a:pPr>
              <a:lnSpc>
                <a:spcPct val="114999"/>
              </a:lnSpc>
              <a:defRPr/>
            </a:pPr>
            <a:r>
              <a:t>Network controller manages network and polls sensors</a:t>
            </a:r>
          </a:p>
        </p:txBody>
      </p:sp>
      <p:pic>
        <p:nvPicPr>
          <p:cNvPr id="5" name="Picture 4"/>
          <p:cNvPicPr>
            <a:picLocks noChangeAspect="1"/>
          </p:cNvPicPr>
          <p:nvPr/>
        </p:nvPicPr>
        <p:blipFill>
          <a:blip r:embed="rId2"/>
          <a:stretch/>
        </p:blipFill>
        <p:spPr bwMode="auto">
          <a:xfrm>
            <a:off x="2616745" y="1662924"/>
            <a:ext cx="6958509" cy="2240985"/>
          </a:xfrm>
          <a:prstGeom prst="rect">
            <a:avLst/>
          </a:prstGeom>
          <a:ln w="41275">
            <a:solidFill>
              <a:schemeClr val="tx1"/>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t>Design Alternatives - Communications</a:t>
            </a:r>
          </a:p>
        </p:txBody>
      </p:sp>
      <p:sp>
        <p:nvSpPr>
          <p:cNvPr id="5" name="Content Placeholder 2"/>
          <p:cNvSpPr>
            <a:spLocks noGrp="1"/>
          </p:cNvSpPr>
          <p:nvPr>
            <p:ph idx="1"/>
          </p:nvPr>
        </p:nvSpPr>
        <p:spPr bwMode="auto">
          <a:xfrm>
            <a:off x="838197" y="1825623"/>
            <a:ext cx="5272060" cy="4351338"/>
          </a:xfrm>
        </p:spPr>
        <p:txBody>
          <a:bodyPr/>
          <a:lstStyle/>
          <a:p>
            <a:pPr marL="0" indent="0">
              <a:lnSpc>
                <a:spcPct val="114999"/>
              </a:lnSpc>
              <a:buNone/>
              <a:defRPr/>
            </a:pPr>
            <a:r>
              <a:rPr dirty="0"/>
              <a:t>Daisy-Chained UART</a:t>
            </a:r>
          </a:p>
          <a:p>
            <a:pPr marL="0" indent="0">
              <a:lnSpc>
                <a:spcPct val="114999"/>
              </a:lnSpc>
              <a:buNone/>
              <a:defRPr/>
            </a:pPr>
            <a:endParaRPr dirty="0"/>
          </a:p>
          <a:p>
            <a:pPr marL="0" indent="0">
              <a:lnSpc>
                <a:spcPct val="114999"/>
              </a:lnSpc>
              <a:buNone/>
              <a:defRPr/>
            </a:pPr>
            <a:endParaRPr dirty="0"/>
          </a:p>
          <a:p>
            <a:pPr marL="0" indent="0">
              <a:lnSpc>
                <a:spcPct val="114999"/>
              </a:lnSpc>
              <a:buNone/>
              <a:defRPr/>
            </a:pPr>
            <a:endParaRPr dirty="0"/>
          </a:p>
          <a:p>
            <a:pPr lvl="1">
              <a:defRPr/>
            </a:pPr>
            <a:endParaRPr dirty="0"/>
          </a:p>
          <a:p>
            <a:pPr lvl="1">
              <a:defRPr/>
            </a:pPr>
            <a:endParaRPr dirty="0"/>
          </a:p>
          <a:p>
            <a:pPr>
              <a:defRPr/>
            </a:pPr>
            <a:endParaRPr dirty="0"/>
          </a:p>
        </p:txBody>
      </p:sp>
      <p:sp>
        <p:nvSpPr>
          <p:cNvPr id="6" name="Content Placeholder 2"/>
          <p:cNvSpPr>
            <a:spLocks noGrp="1"/>
          </p:cNvSpPr>
          <p:nvPr/>
        </p:nvSpPr>
        <p:spPr bwMode="auto">
          <a:xfrm>
            <a:off x="6110258" y="1825623"/>
            <a:ext cx="6093437" cy="4351338"/>
          </a:xfrm>
        </p:spPr>
        <p:txBody>
          <a:bodyPr vert="horz" lIns="91440" tIns="45720" rIns="91440" bIns="45720" rtlCol="0"/>
          <a:lstStyle>
            <a:lvl1pPr marL="228600" indent="-228600" algn="l" defTabSz="914400">
              <a:lnSpc>
                <a:spcPct val="90000"/>
              </a:lnSpc>
              <a:spcBef>
                <a:spcPts val="999"/>
              </a:spcBef>
              <a:buFont typeface="Arial"/>
              <a:buChar char="•"/>
              <a:defRPr sz="2800">
                <a:solidFill>
                  <a:schemeClr val="tx1"/>
                </a:solidFill>
                <a:latin typeface="+mn-lt"/>
                <a:ea typeface="+mn-ea"/>
                <a:cs typeface="+mn-cs"/>
              </a:defRPr>
            </a:lvl1pPr>
            <a:lvl2pPr marL="685800" indent="-228600" algn="l" defTabSz="91440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a:lnSpc>
                <a:spcPct val="90000"/>
              </a:lnSpc>
              <a:spcBef>
                <a:spcPts val="499"/>
              </a:spcBef>
              <a:buFont typeface="Arial"/>
              <a:buChar char="•"/>
              <a:defRPr sz="1800">
                <a:solidFill>
                  <a:schemeClr val="tx1"/>
                </a:solidFill>
                <a:latin typeface="+mn-lt"/>
                <a:ea typeface="+mn-ea"/>
                <a:cs typeface="+mn-cs"/>
              </a:defRPr>
            </a:lvl9pPr>
          </a:lstStyle>
          <a:p>
            <a:pPr>
              <a:lnSpc>
                <a:spcPct val="114999"/>
              </a:lnSpc>
              <a:defRPr/>
            </a:pPr>
            <a:endParaRPr/>
          </a:p>
          <a:p>
            <a:pPr>
              <a:lnSpc>
                <a:spcPct val="114999"/>
              </a:lnSpc>
              <a:defRPr/>
            </a:pPr>
            <a:endParaRPr/>
          </a:p>
          <a:p>
            <a:pPr>
              <a:lnSpc>
                <a:spcPct val="114999"/>
              </a:lnSpc>
              <a:defRPr/>
            </a:pPr>
            <a:endParaRPr/>
          </a:p>
          <a:p>
            <a:pPr marL="457200" lvl="1" indent="0">
              <a:buNone/>
              <a:defRPr/>
            </a:pPr>
            <a:endParaRPr/>
          </a:p>
          <a:p>
            <a:pPr>
              <a:defRPr/>
            </a:pPr>
            <a:endParaRPr/>
          </a:p>
        </p:txBody>
      </p:sp>
      <p:pic>
        <p:nvPicPr>
          <p:cNvPr id="7" name="Picture 6"/>
          <p:cNvPicPr>
            <a:picLocks noChangeAspect="1"/>
          </p:cNvPicPr>
          <p:nvPr/>
        </p:nvPicPr>
        <p:blipFill>
          <a:blip r:embed="rId2"/>
          <a:stretch/>
        </p:blipFill>
        <p:spPr bwMode="auto">
          <a:xfrm>
            <a:off x="4002526" y="2705364"/>
            <a:ext cx="1732739" cy="1247169"/>
          </a:xfrm>
          <a:prstGeom prst="rect">
            <a:avLst/>
          </a:prstGeom>
        </p:spPr>
      </p:pic>
      <p:pic>
        <p:nvPicPr>
          <p:cNvPr id="8" name="Picture 7"/>
          <p:cNvPicPr>
            <a:picLocks noChangeAspect="1"/>
          </p:cNvPicPr>
          <p:nvPr/>
        </p:nvPicPr>
        <p:blipFill>
          <a:blip r:embed="rId2"/>
          <a:stretch/>
        </p:blipFill>
        <p:spPr bwMode="auto">
          <a:xfrm>
            <a:off x="6485105" y="2705364"/>
            <a:ext cx="1732738" cy="1247168"/>
          </a:xfrm>
          <a:prstGeom prst="rect">
            <a:avLst/>
          </a:prstGeom>
        </p:spPr>
      </p:pic>
      <p:pic>
        <p:nvPicPr>
          <p:cNvPr id="9" name="Picture 8"/>
          <p:cNvPicPr>
            <a:picLocks noChangeAspect="1"/>
          </p:cNvPicPr>
          <p:nvPr/>
        </p:nvPicPr>
        <p:blipFill>
          <a:blip r:embed="rId2"/>
          <a:stretch/>
        </p:blipFill>
        <p:spPr bwMode="auto">
          <a:xfrm>
            <a:off x="8906886" y="2705364"/>
            <a:ext cx="1732738" cy="1247168"/>
          </a:xfrm>
          <a:prstGeom prst="rect">
            <a:avLst/>
          </a:prstGeom>
        </p:spPr>
      </p:pic>
      <p:sp>
        <p:nvSpPr>
          <p:cNvPr id="11" name="Arrow: Right 10"/>
          <p:cNvSpPr/>
          <p:nvPr/>
        </p:nvSpPr>
        <p:spPr bwMode="auto">
          <a:xfrm>
            <a:off x="5801202" y="3007805"/>
            <a:ext cx="618111" cy="263457"/>
          </a:xfrm>
          <a:prstGeom prst="rightArrow">
            <a:avLst>
              <a:gd name="adj1" fmla="val 50000"/>
              <a:gd name="adj2" fmla="val 50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sp>
      <p:sp>
        <p:nvSpPr>
          <p:cNvPr id="12" name="Arrow: Right 11"/>
          <p:cNvSpPr/>
          <p:nvPr/>
        </p:nvSpPr>
        <p:spPr bwMode="auto">
          <a:xfrm rot="10799989">
            <a:off x="5785931" y="3271263"/>
            <a:ext cx="618111" cy="263457"/>
          </a:xfrm>
          <a:prstGeom prst="rightArrow">
            <a:avLst>
              <a:gd name="adj1" fmla="val 50000"/>
              <a:gd name="adj2" fmla="val 50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bwMode="auto">
          <a:xfrm>
            <a:off x="4868895" y="2388045"/>
            <a:ext cx="1372982" cy="317318"/>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lgn="ctr">
              <a:defRPr/>
            </a:pPr>
            <a:r>
              <a:t>UART2</a:t>
            </a:r>
          </a:p>
        </p:txBody>
      </p:sp>
      <p:sp>
        <p:nvSpPr>
          <p:cNvPr id="14" name="Rectangle 13"/>
          <p:cNvSpPr/>
          <p:nvPr/>
        </p:nvSpPr>
        <p:spPr bwMode="auto">
          <a:xfrm>
            <a:off x="2335759" y="2388045"/>
            <a:ext cx="1372981" cy="317318"/>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lgn="ctr">
              <a:defRPr/>
            </a:pPr>
            <a:r>
              <a:t>UART</a:t>
            </a:r>
          </a:p>
        </p:txBody>
      </p:sp>
      <p:sp>
        <p:nvSpPr>
          <p:cNvPr id="17" name="Rectangle 16"/>
          <p:cNvSpPr/>
          <p:nvPr/>
        </p:nvSpPr>
        <p:spPr bwMode="auto">
          <a:xfrm>
            <a:off x="5869545" y="3952533"/>
            <a:ext cx="1372981" cy="317318"/>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lgn="ctr">
              <a:defRPr/>
            </a:pPr>
            <a:r>
              <a:t>UART1</a:t>
            </a:r>
          </a:p>
        </p:txBody>
      </p:sp>
      <p:sp>
        <p:nvSpPr>
          <p:cNvPr id="18" name="Rectangle 17"/>
          <p:cNvSpPr/>
          <p:nvPr/>
        </p:nvSpPr>
        <p:spPr bwMode="auto">
          <a:xfrm>
            <a:off x="8220395" y="3952532"/>
            <a:ext cx="1372981" cy="317318"/>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lgn="ctr">
              <a:defRPr/>
            </a:pPr>
            <a:r>
              <a:t>UART1</a:t>
            </a:r>
          </a:p>
        </p:txBody>
      </p:sp>
      <p:sp>
        <p:nvSpPr>
          <p:cNvPr id="19" name="Rectangle 18"/>
          <p:cNvSpPr/>
          <p:nvPr/>
        </p:nvSpPr>
        <p:spPr bwMode="auto">
          <a:xfrm>
            <a:off x="7351475" y="2388044"/>
            <a:ext cx="1372981" cy="317318"/>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lgn="ctr">
              <a:defRPr/>
            </a:pPr>
            <a:r>
              <a:t>UART2</a:t>
            </a:r>
          </a:p>
        </p:txBody>
      </p:sp>
      <p:sp>
        <p:nvSpPr>
          <p:cNvPr id="20" name="Arrow: Right 19"/>
          <p:cNvSpPr/>
          <p:nvPr/>
        </p:nvSpPr>
        <p:spPr bwMode="auto">
          <a:xfrm>
            <a:off x="8220395" y="3007804"/>
            <a:ext cx="618111" cy="263457"/>
          </a:xfrm>
          <a:prstGeom prst="rightArrow">
            <a:avLst>
              <a:gd name="adj1" fmla="val 50000"/>
              <a:gd name="adj2" fmla="val 50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sp>
      <p:sp>
        <p:nvSpPr>
          <p:cNvPr id="21" name="Arrow: Right 20"/>
          <p:cNvSpPr/>
          <p:nvPr/>
        </p:nvSpPr>
        <p:spPr bwMode="auto">
          <a:xfrm rot="10799989">
            <a:off x="8205124" y="3271262"/>
            <a:ext cx="618111" cy="263457"/>
          </a:xfrm>
          <a:prstGeom prst="rightArrow">
            <a:avLst>
              <a:gd name="adj1" fmla="val 50000"/>
              <a:gd name="adj2" fmla="val 50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sp>
      <p:sp>
        <p:nvSpPr>
          <p:cNvPr id="22" name="Arrow: Right 21"/>
          <p:cNvSpPr/>
          <p:nvPr/>
        </p:nvSpPr>
        <p:spPr bwMode="auto">
          <a:xfrm>
            <a:off x="3399686" y="3007804"/>
            <a:ext cx="618111" cy="263457"/>
          </a:xfrm>
          <a:prstGeom prst="rightArrow">
            <a:avLst>
              <a:gd name="adj1" fmla="val 50000"/>
              <a:gd name="adj2" fmla="val 50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sp>
      <p:sp>
        <p:nvSpPr>
          <p:cNvPr id="23" name="Arrow: Right 22"/>
          <p:cNvSpPr/>
          <p:nvPr/>
        </p:nvSpPr>
        <p:spPr bwMode="auto">
          <a:xfrm rot="10799989">
            <a:off x="3384415" y="3271262"/>
            <a:ext cx="618111" cy="263457"/>
          </a:xfrm>
          <a:prstGeom prst="rightArrow">
            <a:avLst>
              <a:gd name="adj1" fmla="val 50000"/>
              <a:gd name="adj2" fmla="val 50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sp>
      <p:pic>
        <p:nvPicPr>
          <p:cNvPr id="24" name="Picture 23"/>
          <p:cNvPicPr>
            <a:picLocks noChangeAspect="1"/>
          </p:cNvPicPr>
          <p:nvPr/>
        </p:nvPicPr>
        <p:blipFill>
          <a:blip r:embed="rId3"/>
          <a:srcRect l="8343" r="47284"/>
          <a:stretch/>
        </p:blipFill>
        <p:spPr bwMode="auto">
          <a:xfrm rot="16199969">
            <a:off x="1547812" y="2273261"/>
            <a:ext cx="1325562" cy="2111374"/>
          </a:xfrm>
          <a:prstGeom prst="rect">
            <a:avLst/>
          </a:prstGeom>
        </p:spPr>
      </p:pic>
      <p:sp>
        <p:nvSpPr>
          <p:cNvPr id="25" name="Rectangle 24"/>
          <p:cNvSpPr/>
          <p:nvPr/>
        </p:nvSpPr>
        <p:spPr bwMode="auto">
          <a:xfrm>
            <a:off x="1732510" y="3371803"/>
            <a:ext cx="1206499" cy="317318"/>
          </a:xfrm>
          <a:prstGeom prst="rect">
            <a:avLst/>
          </a:prstGeom>
          <a:solidFill>
            <a:schemeClr val="bg2"/>
          </a:solidFill>
        </p:spPr>
        <p:txBody>
          <a:bodyPr vertOverflow="overflow" horzOverflow="clip" vert="horz" wrap="square" lIns="91440" tIns="45720" rIns="91440" bIns="45720" numCol="1" spcCol="0" rtlCol="0" fromWordArt="0" anchor="ctr" anchorCtr="0" forceAA="0" compatLnSpc="0">
            <a:noAutofit/>
          </a:bodyPr>
          <a:lstStyle/>
          <a:p>
            <a:pPr algn="ctr">
              <a:defRPr/>
            </a:pPr>
            <a:r>
              <a:t>Controller</a:t>
            </a:r>
          </a:p>
        </p:txBody>
      </p:sp>
      <p:sp>
        <p:nvSpPr>
          <p:cNvPr id="26" name="Arrow: Left-Right 25"/>
          <p:cNvSpPr/>
          <p:nvPr/>
        </p:nvSpPr>
        <p:spPr bwMode="auto">
          <a:xfrm>
            <a:off x="4133354" y="3117991"/>
            <a:ext cx="1471083" cy="253811"/>
          </a:xfrm>
          <a:prstGeom prst="leftRightArrow">
            <a:avLst>
              <a:gd name="adj1" fmla="val 50000"/>
              <a:gd name="adj2" fmla="val 50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sp>
      <p:sp>
        <p:nvSpPr>
          <p:cNvPr id="27" name="Arrow: Left-Right 26"/>
          <p:cNvSpPr/>
          <p:nvPr/>
        </p:nvSpPr>
        <p:spPr bwMode="auto">
          <a:xfrm>
            <a:off x="6615933" y="3117991"/>
            <a:ext cx="1471082" cy="253811"/>
          </a:xfrm>
          <a:prstGeom prst="leftRightArrow">
            <a:avLst>
              <a:gd name="adj1" fmla="val 50000"/>
              <a:gd name="adj2" fmla="val 50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sp>
      <p:graphicFrame>
        <p:nvGraphicFramePr>
          <p:cNvPr id="28" name="Table 27"/>
          <p:cNvGraphicFramePr>
            <a:graphicFrameLocks/>
          </p:cNvGraphicFramePr>
          <p:nvPr>
            <p:extLst>
              <p:ext uri="{D42A27DB-BD31-4B8C-83A1-F6EECF244321}">
                <p14:modId xmlns:p14="http://schemas.microsoft.com/office/powerpoint/2010/main" val="4120229401"/>
              </p:ext>
            </p:extLst>
          </p:nvPr>
        </p:nvGraphicFramePr>
        <p:xfrm>
          <a:off x="2076167" y="4286208"/>
          <a:ext cx="8331420" cy="1663072"/>
        </p:xfrm>
        <a:graphic>
          <a:graphicData uri="http://schemas.openxmlformats.org/drawingml/2006/table">
            <a:tbl>
              <a:tblPr firstRow="1" bandRow="1">
                <a:tableStyleId>{7E9639D4-E3E2-4D34-9284-5A2195B3D0D7}</a:tableStyleId>
              </a:tblPr>
              <a:tblGrid>
                <a:gridCol w="4165710">
                  <a:extLst>
                    <a:ext uri="{9D8B030D-6E8A-4147-A177-3AD203B41FA5}">
                      <a16:colId xmlns:a16="http://schemas.microsoft.com/office/drawing/2014/main" val="20000"/>
                    </a:ext>
                  </a:extLst>
                </a:gridCol>
                <a:gridCol w="4165710">
                  <a:extLst>
                    <a:ext uri="{9D8B030D-6E8A-4147-A177-3AD203B41FA5}">
                      <a16:colId xmlns:a16="http://schemas.microsoft.com/office/drawing/2014/main" val="20001"/>
                    </a:ext>
                  </a:extLst>
                </a:gridCol>
              </a:tblGrid>
              <a:tr h="437423">
                <a:tc>
                  <a:txBody>
                    <a:bodyPr/>
                    <a:lstStyle/>
                    <a:p>
                      <a:pPr>
                        <a:defRPr/>
                      </a:pPr>
                      <a:r>
                        <a:rPr sz="2400" dirty="0">
                          <a:solidFill>
                            <a:schemeClr val="bg1"/>
                          </a:solidFill>
                        </a:rPr>
                        <a:t>Advantages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defRPr/>
                      </a:pPr>
                      <a:r>
                        <a:rPr sz="2400" dirty="0">
                          <a:solidFill>
                            <a:schemeClr val="bg1"/>
                          </a:solidFill>
                        </a:rPr>
                        <a:t>Concerns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424722">
                <a:tc>
                  <a:txBody>
                    <a:bodyPr/>
                    <a:lstStyle/>
                    <a:p>
                      <a:pPr>
                        <a:lnSpc>
                          <a:spcPct val="114999"/>
                        </a:lnSpc>
                        <a:defRPr/>
                      </a:pPr>
                      <a:r>
                        <a:rPr lang="en-US" sz="2000" b="0" u="none" strike="noStrike" cap="none" spc="0" dirty="0">
                          <a:solidFill>
                            <a:schemeClr val="bg1"/>
                          </a:solidFill>
                        </a:rPr>
                        <a:t>Automatic position-based node addressing</a:t>
                      </a:r>
                      <a:endParaRPr sz="20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nSpc>
                          <a:spcPct val="114999"/>
                        </a:lnSpc>
                        <a:defRPr/>
                      </a:pPr>
                      <a:r>
                        <a:rPr sz="2000" dirty="0">
                          <a:solidFill>
                            <a:schemeClr val="bg1"/>
                          </a:solidFill>
                        </a:rPr>
                        <a:t>Requires custom peripheral implementation in firmware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435807">
                <a:tc>
                  <a:txBody>
                    <a:bodyPr/>
                    <a:lstStyle/>
                    <a:p>
                      <a:pPr>
                        <a:lnSpc>
                          <a:spcPct val="114999"/>
                        </a:lnSpc>
                        <a:defRPr/>
                      </a:pPr>
                      <a:r>
                        <a:rPr sz="2000" dirty="0">
                          <a:solidFill>
                            <a:schemeClr val="bg1"/>
                          </a:solidFill>
                        </a:rPr>
                        <a:t>No transceiver required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nSpc>
                          <a:spcPct val="114999"/>
                        </a:lnSpc>
                        <a:defRPr/>
                      </a:pPr>
                      <a:r>
                        <a:rPr sz="2000" dirty="0">
                          <a:solidFill>
                            <a:schemeClr val="bg1"/>
                          </a:solidFill>
                        </a:rPr>
                        <a:t>Requires timing coordination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bl>
          </a:graphicData>
        </a:graphic>
      </p:graphicFrame>
      <p:sp>
        <p:nvSpPr>
          <p:cNvPr id="2" name="Rectangle 1">
            <a:extLst>
              <a:ext uri="{FF2B5EF4-FFF2-40B4-BE49-F238E27FC236}">
                <a16:creationId xmlns:a16="http://schemas.microsoft.com/office/drawing/2014/main" id="{AE13CEB7-816B-431B-97F6-F5BBB8AF1A0A}"/>
              </a:ext>
            </a:extLst>
          </p:cNvPr>
          <p:cNvSpPr/>
          <p:nvPr/>
        </p:nvSpPr>
        <p:spPr bwMode="auto">
          <a:xfrm>
            <a:off x="4231983" y="3486199"/>
            <a:ext cx="1206499" cy="317318"/>
          </a:xfrm>
          <a:prstGeom prst="rect">
            <a:avLst/>
          </a:prstGeom>
          <a:solidFill>
            <a:schemeClr val="bg2"/>
          </a:solidFill>
        </p:spPr>
        <p:txBody>
          <a:bodyPr vertOverflow="overflow" horzOverflow="clip" vert="horz" wrap="square" lIns="91440" tIns="45720" rIns="91440" bIns="45720" numCol="1" spcCol="0" rtlCol="0" fromWordArt="0" anchor="ctr" anchorCtr="0" forceAA="0" compatLnSpc="0">
            <a:noAutofit/>
          </a:bodyPr>
          <a:lstStyle/>
          <a:p>
            <a:pPr algn="ctr">
              <a:defRPr/>
            </a:pPr>
            <a:r>
              <a:rPr lang="en-US" dirty="0"/>
              <a:t>Node 1</a:t>
            </a:r>
            <a:endParaRPr dirty="0"/>
          </a:p>
        </p:txBody>
      </p:sp>
      <p:sp>
        <p:nvSpPr>
          <p:cNvPr id="3" name="Rectangle 2">
            <a:extLst>
              <a:ext uri="{FF2B5EF4-FFF2-40B4-BE49-F238E27FC236}">
                <a16:creationId xmlns:a16="http://schemas.microsoft.com/office/drawing/2014/main" id="{202D7DEA-DCDA-4234-8912-1B81EE0C623A}"/>
              </a:ext>
            </a:extLst>
          </p:cNvPr>
          <p:cNvSpPr/>
          <p:nvPr/>
        </p:nvSpPr>
        <p:spPr bwMode="auto">
          <a:xfrm>
            <a:off x="6749205" y="3507612"/>
            <a:ext cx="1206499" cy="317318"/>
          </a:xfrm>
          <a:prstGeom prst="rect">
            <a:avLst/>
          </a:prstGeom>
          <a:solidFill>
            <a:schemeClr val="bg2"/>
          </a:solidFill>
        </p:spPr>
        <p:txBody>
          <a:bodyPr vertOverflow="overflow" horzOverflow="clip" vert="horz" wrap="square" lIns="91440" tIns="45720" rIns="91440" bIns="45720" numCol="1" spcCol="0" rtlCol="0" fromWordArt="0" anchor="ctr" anchorCtr="0" forceAA="0" compatLnSpc="0">
            <a:noAutofit/>
          </a:bodyPr>
          <a:lstStyle/>
          <a:p>
            <a:pPr algn="ctr">
              <a:defRPr/>
            </a:pPr>
            <a:r>
              <a:rPr lang="en-US" dirty="0"/>
              <a:t>Node 2</a:t>
            </a:r>
            <a:endParaRPr dirty="0"/>
          </a:p>
        </p:txBody>
      </p:sp>
      <p:sp>
        <p:nvSpPr>
          <p:cNvPr id="32" name="Rectangle 31">
            <a:extLst>
              <a:ext uri="{FF2B5EF4-FFF2-40B4-BE49-F238E27FC236}">
                <a16:creationId xmlns:a16="http://schemas.microsoft.com/office/drawing/2014/main" id="{AE66C9EE-1C4A-439B-B68D-E323D8C959C6}"/>
              </a:ext>
            </a:extLst>
          </p:cNvPr>
          <p:cNvSpPr/>
          <p:nvPr/>
        </p:nvSpPr>
        <p:spPr bwMode="auto">
          <a:xfrm>
            <a:off x="9201480" y="3504297"/>
            <a:ext cx="1206499" cy="317318"/>
          </a:xfrm>
          <a:prstGeom prst="rect">
            <a:avLst/>
          </a:prstGeom>
          <a:solidFill>
            <a:schemeClr val="bg2"/>
          </a:solidFill>
        </p:spPr>
        <p:txBody>
          <a:bodyPr vertOverflow="overflow" horzOverflow="clip" vert="horz" wrap="square" lIns="91440" tIns="45720" rIns="91440" bIns="45720" numCol="1" spcCol="0" rtlCol="0" fromWordArt="0" anchor="ctr" anchorCtr="0" forceAA="0" compatLnSpc="0">
            <a:noAutofit/>
          </a:bodyPr>
          <a:lstStyle/>
          <a:p>
            <a:pPr algn="ctr">
              <a:defRPr/>
            </a:pPr>
            <a:r>
              <a:rPr lang="en-US" dirty="0"/>
              <a:t>Node 3</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t>Software Solution</a:t>
            </a:r>
          </a:p>
        </p:txBody>
      </p:sp>
      <p:sp>
        <p:nvSpPr>
          <p:cNvPr id="5" name="Content Placeholder 2"/>
          <p:cNvSpPr>
            <a:spLocks noGrp="1"/>
          </p:cNvSpPr>
          <p:nvPr>
            <p:ph sz="half" idx="1"/>
          </p:nvPr>
        </p:nvSpPr>
        <p:spPr bwMode="auto"/>
        <p:txBody>
          <a:bodyPr>
            <a:normAutofit/>
          </a:bodyPr>
          <a:lstStyle/>
          <a:p>
            <a:pPr>
              <a:lnSpc>
                <a:spcPct val="114999"/>
              </a:lnSpc>
              <a:defRPr/>
            </a:pPr>
            <a:r>
              <a:rPr sz="2800" dirty="0"/>
              <a:t>We will provide code to run on an </a:t>
            </a:r>
            <a:r>
              <a:rPr sz="2800" dirty="0" err="1"/>
              <a:t>Mbed</a:t>
            </a:r>
            <a:r>
              <a:rPr sz="2800" dirty="0"/>
              <a:t> development board to act as a CAN to USB bridge</a:t>
            </a:r>
          </a:p>
          <a:p>
            <a:pPr>
              <a:lnSpc>
                <a:spcPct val="114999"/>
              </a:lnSpc>
              <a:defRPr/>
            </a:pPr>
            <a:r>
              <a:rPr lang="en-US" sz="2800" dirty="0"/>
              <a:t>D</a:t>
            </a:r>
            <a:r>
              <a:rPr sz="2800" dirty="0"/>
              <a:t>esktop library to interact with</a:t>
            </a:r>
            <a:r>
              <a:rPr lang="en-US" sz="2800" dirty="0"/>
              <a:t> and visualize</a:t>
            </a:r>
            <a:r>
              <a:rPr sz="2800" dirty="0"/>
              <a:t> the sensor</a:t>
            </a:r>
          </a:p>
        </p:txBody>
      </p:sp>
      <p:pic>
        <p:nvPicPr>
          <p:cNvPr id="3" name="TactioInterfaceScreencap2">
            <a:hlinkClick r:id="" action="ppaction://media"/>
            <a:extLst>
              <a:ext uri="{FF2B5EF4-FFF2-40B4-BE49-F238E27FC236}">
                <a16:creationId xmlns:a16="http://schemas.microsoft.com/office/drawing/2014/main" id="{73A00E87-0571-4F16-BD1A-8B4FE0CF9CA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36680"/>
          <a:stretch/>
        </p:blipFill>
        <p:spPr>
          <a:xfrm>
            <a:off x="6384033" y="1476163"/>
            <a:ext cx="4715767" cy="41892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t>Analysis Flow</a:t>
            </a:r>
          </a:p>
        </p:txBody>
      </p:sp>
      <p:sp>
        <p:nvSpPr>
          <p:cNvPr id="5" name="Rectangle 4"/>
          <p:cNvSpPr/>
          <p:nvPr/>
        </p:nvSpPr>
        <p:spPr bwMode="auto">
          <a:xfrm>
            <a:off x="6004523" y="3246102"/>
            <a:ext cx="182988" cy="365795"/>
          </a:xfrm>
          <a:prstGeom prst="rect">
            <a:avLst/>
          </a:prstGeom>
          <a:noFill/>
          <a:ln>
            <a:noFill/>
          </a:ln>
        </p:spPr>
        <p:txBody>
          <a:bodyPr rot="0" spcFirstLastPara="0" vertOverflow="overflow" horzOverflow="clip" vert="horz" wrap="none" lIns="91440" tIns="45720" rIns="91440" bIns="45720" numCol="1" spcCol="0" rtlCol="0" fromWordArt="0" anchor="t" anchorCtr="0" forceAA="0" compatLnSpc="1">
            <a:prstTxWarp prst="textNoShape">
              <a:avLst/>
            </a:prstTxWarp>
            <a:spAutoFit/>
          </a:bodyPr>
          <a:lstStyle/>
          <a:p>
            <a:pPr algn="ctr">
              <a:defRPr/>
            </a:pPr>
            <a:endParaRPr>
              <a:latin typeface="Cambria Math"/>
              <a:ea typeface="Cambria Math"/>
              <a:cs typeface="Cambria Math"/>
            </a:endParaRPr>
          </a:p>
        </p:txBody>
      </p:sp>
      <p:pic>
        <p:nvPicPr>
          <p:cNvPr id="6" name="Picture 5"/>
          <p:cNvPicPr>
            <a:picLocks noChangeAspect="1"/>
          </p:cNvPicPr>
          <p:nvPr/>
        </p:nvPicPr>
        <p:blipFill>
          <a:blip r:embed="rId2"/>
          <a:stretch/>
        </p:blipFill>
        <p:spPr bwMode="auto">
          <a:xfrm>
            <a:off x="5191685" y="1027903"/>
            <a:ext cx="6044386" cy="5601805"/>
          </a:xfrm>
          <a:prstGeom prst="rect">
            <a:avLst/>
          </a:prstGeom>
        </p:spPr>
      </p:pic>
      <p:sp>
        <p:nvSpPr>
          <p:cNvPr id="7" name="Rectangle 6"/>
          <p:cNvSpPr/>
          <p:nvPr/>
        </p:nvSpPr>
        <p:spPr bwMode="auto">
          <a:xfrm>
            <a:off x="643230" y="2534402"/>
            <a:ext cx="4280898" cy="2484951"/>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lang="en-US" sz="2400" dirty="0"/>
              <a:t>Due to packet size, single sensor readings are split into multiple frames</a:t>
            </a:r>
          </a:p>
          <a:p>
            <a:pPr>
              <a:defRPr/>
            </a:pPr>
            <a:endParaRPr lang="en-US" sz="2400" dirty="0"/>
          </a:p>
          <a:p>
            <a:pPr>
              <a:defRPr/>
            </a:pPr>
            <a:r>
              <a:rPr sz="2400" dirty="0"/>
              <a:t>Polling</a:t>
            </a:r>
          </a:p>
          <a:p>
            <a:pPr marL="283879" indent="-283879">
              <a:buFont typeface="Arial"/>
              <a:buChar char="•"/>
              <a:defRPr/>
            </a:pPr>
            <a:r>
              <a:rPr lang="en-US" sz="2400" dirty="0"/>
              <a:t>A</a:t>
            </a:r>
            <a:r>
              <a:rPr sz="2400" dirty="0"/>
              <a:t>llow sensors to stabilize</a:t>
            </a:r>
          </a:p>
          <a:p>
            <a:pPr marL="283879" indent="-283879">
              <a:buFont typeface="Arial"/>
              <a:buChar char="•"/>
              <a:defRPr/>
            </a:pPr>
            <a:r>
              <a:rPr sz="2400" dirty="0"/>
              <a:t>Lower RAM requirements of host for reconstruction   </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t>Current Status - Electrical / Materials</a:t>
            </a:r>
          </a:p>
        </p:txBody>
      </p:sp>
      <p:sp>
        <p:nvSpPr>
          <p:cNvPr id="5" name="Content Placeholder 2"/>
          <p:cNvSpPr>
            <a:spLocks noGrp="1"/>
          </p:cNvSpPr>
          <p:nvPr>
            <p:ph idx="1"/>
          </p:nvPr>
        </p:nvSpPr>
        <p:spPr bwMode="auto">
          <a:xfrm>
            <a:off x="838196" y="1825623"/>
            <a:ext cx="6888719" cy="4351338"/>
          </a:xfrm>
        </p:spPr>
        <p:txBody>
          <a:bodyPr>
            <a:normAutofit/>
          </a:bodyPr>
          <a:lstStyle/>
          <a:p>
            <a:pPr lvl="0">
              <a:lnSpc>
                <a:spcPct val="114999"/>
              </a:lnSpc>
              <a:defRPr/>
            </a:pPr>
            <a:r>
              <a:rPr lang="en-US" sz="2800" b="0" i="0" u="none" strike="noStrike" cap="none" spc="0">
                <a:solidFill>
                  <a:schemeClr val="tx1"/>
                </a:solidFill>
                <a:latin typeface="+mn-lt"/>
                <a:ea typeface="+mn-ea"/>
                <a:cs typeface="+mn-cs"/>
              </a:rPr>
              <a:t>Prototyped sensor</a:t>
            </a:r>
            <a:endParaRPr sz="2800"/>
          </a:p>
          <a:p>
            <a:pPr lvl="1">
              <a:lnSpc>
                <a:spcPct val="114999"/>
              </a:lnSpc>
              <a:buFont typeface="Courier New"/>
              <a:buChar char="o"/>
              <a:defRPr/>
            </a:pPr>
            <a:r>
              <a:rPr lang="en-US" sz="2800" b="0" i="0" u="none" strike="noStrike" cap="none" spc="0">
                <a:solidFill>
                  <a:schemeClr val="tx1"/>
                </a:solidFill>
                <a:latin typeface="+mn-lt"/>
                <a:ea typeface="+mn-ea"/>
                <a:cs typeface="+mn-cs"/>
              </a:rPr>
              <a:t>2x flexible plastic sheet with 4 copper tape rows</a:t>
            </a:r>
            <a:endParaRPr sz="2800"/>
          </a:p>
          <a:p>
            <a:pPr lvl="1">
              <a:lnSpc>
                <a:spcPct val="114999"/>
              </a:lnSpc>
              <a:buFont typeface="Courier New"/>
              <a:buChar char="o"/>
              <a:defRPr/>
            </a:pPr>
            <a:r>
              <a:rPr lang="en-US" sz="2800" b="0" i="0" u="none" strike="noStrike" cap="none" spc="0">
                <a:solidFill>
                  <a:schemeClr val="tx1"/>
                </a:solidFill>
                <a:latin typeface="+mn-lt"/>
                <a:ea typeface="+mn-ea"/>
                <a:cs typeface="+mn-cs"/>
              </a:rPr>
              <a:t>Velostat</a:t>
            </a:r>
            <a:r>
              <a:rPr sz="2800"/>
              <a:t> in the middle</a:t>
            </a:r>
          </a:p>
          <a:p>
            <a:pPr lvl="1">
              <a:lnSpc>
                <a:spcPct val="114999"/>
              </a:lnSpc>
              <a:buFont typeface="Courier New"/>
              <a:buChar char="o"/>
              <a:defRPr/>
            </a:pPr>
            <a:r>
              <a:rPr sz="2800"/>
              <a:t>Stack taped together at 90 deg angle</a:t>
            </a:r>
          </a:p>
          <a:p>
            <a:pPr lvl="1">
              <a:lnSpc>
                <a:spcPct val="114999"/>
              </a:lnSpc>
              <a:buFont typeface="Courier New"/>
              <a:buChar char="o"/>
              <a:defRPr/>
            </a:pPr>
            <a:r>
              <a:rPr sz="2800"/>
              <a:t>Modeling of Velostat for ADC range</a:t>
            </a:r>
          </a:p>
        </p:txBody>
      </p:sp>
      <p:pic>
        <p:nvPicPr>
          <p:cNvPr id="6" name="Picture 5"/>
          <p:cNvPicPr>
            <a:picLocks noChangeAspect="1"/>
          </p:cNvPicPr>
          <p:nvPr/>
        </p:nvPicPr>
        <p:blipFill>
          <a:blip r:embed="rId2"/>
          <a:srcRect l="8892" t="19355" r="6001" b="4254"/>
          <a:stretch/>
        </p:blipFill>
        <p:spPr bwMode="auto">
          <a:xfrm rot="16199969">
            <a:off x="8934708" y="1092980"/>
            <a:ext cx="2040839" cy="3256525"/>
          </a:xfrm>
          <a:prstGeom prst="rect">
            <a:avLst/>
          </a:prstGeom>
        </p:spPr>
      </p:pic>
      <p:pic>
        <p:nvPicPr>
          <p:cNvPr id="7" name="Picture 6"/>
          <p:cNvPicPr>
            <a:picLocks noChangeAspect="1"/>
          </p:cNvPicPr>
          <p:nvPr/>
        </p:nvPicPr>
        <p:blipFill>
          <a:blip r:embed="rId3"/>
          <a:stretch/>
        </p:blipFill>
        <p:spPr bwMode="auto">
          <a:xfrm>
            <a:off x="8174704" y="3875244"/>
            <a:ext cx="3444038" cy="25638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t>Current Status - Electrical</a:t>
            </a:r>
          </a:p>
        </p:txBody>
      </p:sp>
      <p:sp>
        <p:nvSpPr>
          <p:cNvPr id="5" name="Content Placeholder 2"/>
          <p:cNvSpPr>
            <a:spLocks noGrp="1"/>
          </p:cNvSpPr>
          <p:nvPr>
            <p:ph idx="1"/>
          </p:nvPr>
        </p:nvSpPr>
        <p:spPr bwMode="auto">
          <a:xfrm>
            <a:off x="811292" y="1825623"/>
            <a:ext cx="6555789" cy="4351338"/>
          </a:xfrm>
        </p:spPr>
        <p:txBody>
          <a:bodyPr/>
          <a:lstStyle/>
          <a:p>
            <a:pPr>
              <a:lnSpc>
                <a:spcPct val="114999"/>
              </a:lnSpc>
              <a:defRPr/>
            </a:pPr>
            <a:r>
              <a:rPr sz="2800"/>
              <a:t>Flex PCB</a:t>
            </a:r>
            <a:endParaRPr sz="2600"/>
          </a:p>
          <a:p>
            <a:pPr lvl="1">
              <a:lnSpc>
                <a:spcPct val="114999"/>
              </a:lnSpc>
              <a:buFont typeface="Courier New"/>
              <a:buChar char="o"/>
              <a:defRPr/>
            </a:pPr>
            <a:r>
              <a:rPr sz="2600"/>
              <a:t>Designed in Autodesk EAGLE</a:t>
            </a:r>
          </a:p>
          <a:p>
            <a:pPr lvl="1">
              <a:lnSpc>
                <a:spcPct val="114999"/>
              </a:lnSpc>
              <a:buFont typeface="Courier New"/>
              <a:buChar char="o"/>
              <a:defRPr/>
            </a:pPr>
            <a:r>
              <a:rPr lang="en-US" sz="2600" b="0" i="0" u="none" strike="noStrike" cap="none" spc="0">
                <a:solidFill>
                  <a:schemeClr val="tx1"/>
                </a:solidFill>
                <a:latin typeface="+mn-lt"/>
                <a:ea typeface="+mn-ea"/>
                <a:cs typeface="+mn-cs"/>
              </a:rPr>
              <a:t>Perimeter tabs for soldered mounting</a:t>
            </a:r>
            <a:endParaRPr sz="2600"/>
          </a:p>
          <a:p>
            <a:pPr lvl="1">
              <a:lnSpc>
                <a:spcPct val="114999"/>
              </a:lnSpc>
              <a:buFont typeface="Courier New"/>
              <a:buChar char="o"/>
              <a:defRPr/>
            </a:pPr>
            <a:r>
              <a:rPr lang="en-US" sz="2600" b="0" i="0" u="none" strike="noStrike" cap="none" spc="0">
                <a:solidFill>
                  <a:schemeClr val="tx1"/>
                </a:solidFill>
                <a:latin typeface="+mn-lt"/>
                <a:ea typeface="+mn-ea"/>
                <a:cs typeface="+mn-cs"/>
              </a:rPr>
              <a:t>Rows for connection to rigid PCB</a:t>
            </a:r>
            <a:endParaRPr sz="2600" b="0" i="0" u="none" strike="noStrike" cap="none" spc="0">
              <a:solidFill>
                <a:schemeClr val="tx1"/>
              </a:solidFill>
              <a:latin typeface="+mn-lt"/>
              <a:ea typeface="+mn-ea"/>
              <a:cs typeface="+mn-cs"/>
            </a:endParaRPr>
          </a:p>
          <a:p>
            <a:pPr lvl="1">
              <a:lnSpc>
                <a:spcPct val="114999"/>
              </a:lnSpc>
              <a:buFont typeface="Courier New"/>
              <a:buChar char="o"/>
              <a:defRPr/>
            </a:pPr>
            <a:r>
              <a:rPr lang="en-US" sz="2600" b="0" i="0" u="none" strike="noStrike" cap="none" spc="0">
                <a:solidFill>
                  <a:schemeClr val="tx1"/>
                </a:solidFill>
                <a:latin typeface="+mn-lt"/>
                <a:ea typeface="+mn-ea"/>
                <a:cs typeface="+mn-cs"/>
              </a:rPr>
              <a:t>Will be ordered when rigid is finished</a:t>
            </a:r>
            <a:r>
              <a:rPr sz="2600"/>
              <a:t> </a:t>
            </a:r>
            <a:endParaRPr sz="2600" b="0" i="0" u="none" strike="noStrike" cap="none" spc="0">
              <a:solidFill>
                <a:schemeClr val="tx1"/>
              </a:solidFill>
              <a:latin typeface="+mn-lt"/>
              <a:ea typeface="+mn-ea"/>
              <a:cs typeface="+mn-cs"/>
            </a:endParaRPr>
          </a:p>
        </p:txBody>
      </p:sp>
      <p:pic>
        <p:nvPicPr>
          <p:cNvPr id="6" name="Picture 5"/>
          <p:cNvPicPr>
            <a:picLocks noChangeAspect="1"/>
          </p:cNvPicPr>
          <p:nvPr/>
        </p:nvPicPr>
        <p:blipFill>
          <a:blip r:embed="rId2"/>
          <a:stretch/>
        </p:blipFill>
        <p:spPr bwMode="auto">
          <a:xfrm rot="5399976">
            <a:off x="7610101" y="1803797"/>
            <a:ext cx="4007210" cy="405086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t>Current Status - Electrical</a:t>
            </a:r>
          </a:p>
        </p:txBody>
      </p:sp>
      <p:sp>
        <p:nvSpPr>
          <p:cNvPr id="5" name="Content Placeholder 2"/>
          <p:cNvSpPr>
            <a:spLocks noGrp="1"/>
          </p:cNvSpPr>
          <p:nvPr>
            <p:ph idx="1"/>
          </p:nvPr>
        </p:nvSpPr>
        <p:spPr bwMode="auto">
          <a:xfrm>
            <a:off x="891113" y="1825623"/>
            <a:ext cx="5078969" cy="4351338"/>
          </a:xfrm>
        </p:spPr>
        <p:txBody>
          <a:bodyPr>
            <a:normAutofit/>
          </a:bodyPr>
          <a:lstStyle/>
          <a:p>
            <a:pPr>
              <a:lnSpc>
                <a:spcPct val="114999"/>
              </a:lnSpc>
              <a:defRPr/>
            </a:pPr>
            <a:r>
              <a:rPr dirty="0"/>
              <a:t>Rigid PCB</a:t>
            </a:r>
          </a:p>
          <a:p>
            <a:pPr lvl="1">
              <a:lnSpc>
                <a:spcPct val="114999"/>
              </a:lnSpc>
              <a:buFont typeface="Courier New"/>
              <a:buChar char="o"/>
              <a:defRPr/>
            </a:pPr>
            <a:r>
              <a:rPr sz="2400" dirty="0"/>
              <a:t>Designed in Autodesk EAGLE</a:t>
            </a:r>
          </a:p>
          <a:p>
            <a:pPr lvl="1">
              <a:lnSpc>
                <a:spcPct val="114999"/>
              </a:lnSpc>
              <a:buFont typeface="Courier New"/>
              <a:buChar char="o"/>
              <a:defRPr/>
            </a:pPr>
            <a:r>
              <a:rPr sz="2400" dirty="0"/>
              <a:t>Schematic nearing completion</a:t>
            </a:r>
          </a:p>
          <a:p>
            <a:pPr lvl="1">
              <a:lnSpc>
                <a:spcPct val="114999"/>
              </a:lnSpc>
              <a:buFont typeface="Courier New"/>
              <a:buChar char="o"/>
              <a:defRPr/>
            </a:pPr>
            <a:r>
              <a:rPr sz="2400" dirty="0"/>
              <a:t>Major components</a:t>
            </a:r>
          </a:p>
          <a:p>
            <a:pPr lvl="2">
              <a:lnSpc>
                <a:spcPct val="114999"/>
              </a:lnSpc>
              <a:buFont typeface="Wingdings"/>
              <a:buChar char="§"/>
              <a:defRPr/>
            </a:pPr>
            <a:r>
              <a:rPr sz="2000" dirty="0"/>
              <a:t>STM32F0 MCU</a:t>
            </a:r>
          </a:p>
          <a:p>
            <a:pPr lvl="2">
              <a:lnSpc>
                <a:spcPct val="114999"/>
              </a:lnSpc>
              <a:buFont typeface="Wingdings"/>
              <a:buChar char="§"/>
              <a:defRPr/>
            </a:pPr>
            <a:r>
              <a:rPr sz="2000" dirty="0"/>
              <a:t>Communication</a:t>
            </a:r>
          </a:p>
          <a:p>
            <a:pPr lvl="2">
              <a:lnSpc>
                <a:spcPct val="114999"/>
              </a:lnSpc>
              <a:buFont typeface="Wingdings"/>
              <a:buChar char="§"/>
              <a:defRPr/>
            </a:pPr>
            <a:r>
              <a:rPr sz="2000" dirty="0"/>
              <a:t>Power</a:t>
            </a:r>
          </a:p>
          <a:p>
            <a:pPr lvl="2">
              <a:lnSpc>
                <a:spcPct val="114999"/>
              </a:lnSpc>
              <a:buFont typeface="Wingdings"/>
              <a:buChar char="§"/>
              <a:defRPr/>
            </a:pPr>
            <a:r>
              <a:rPr sz="2000" dirty="0"/>
              <a:t>Safety</a:t>
            </a:r>
          </a:p>
          <a:p>
            <a:pPr lvl="2">
              <a:lnSpc>
                <a:spcPct val="114999"/>
              </a:lnSpc>
              <a:buFont typeface="Wingdings"/>
              <a:buChar char="§"/>
              <a:defRPr/>
            </a:pPr>
            <a:r>
              <a:rPr sz="2000" dirty="0"/>
              <a:t>Driving Circuits</a:t>
            </a:r>
          </a:p>
        </p:txBody>
      </p:sp>
      <p:pic>
        <p:nvPicPr>
          <p:cNvPr id="6" name="Picture 5"/>
          <p:cNvPicPr>
            <a:picLocks noChangeAspect="1"/>
          </p:cNvPicPr>
          <p:nvPr/>
        </p:nvPicPr>
        <p:blipFill>
          <a:blip r:embed="rId2"/>
          <a:stretch/>
        </p:blipFill>
        <p:spPr bwMode="auto">
          <a:xfrm>
            <a:off x="6100833" y="2156810"/>
            <a:ext cx="5665712" cy="3525332"/>
          </a:xfrm>
          <a:prstGeom prst="rect">
            <a:avLst/>
          </a:prstGeom>
          <a:ln w="12699">
            <a:solidFill>
              <a:srgbClr val="FF0000"/>
            </a:solidFill>
            <a:prstDash val="soli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rPr dirty="0"/>
              <a:t>Introduction</a:t>
            </a:r>
          </a:p>
        </p:txBody>
      </p:sp>
      <p:sp>
        <p:nvSpPr>
          <p:cNvPr id="5" name="Content Placeholder 2"/>
          <p:cNvSpPr>
            <a:spLocks noGrp="1"/>
          </p:cNvSpPr>
          <p:nvPr>
            <p:ph idx="1"/>
          </p:nvPr>
        </p:nvSpPr>
        <p:spPr bwMode="auto">
          <a:xfrm>
            <a:off x="838196" y="1825623"/>
            <a:ext cx="7046297" cy="4351338"/>
          </a:xfrm>
        </p:spPr>
        <p:txBody>
          <a:bodyPr>
            <a:normAutofit/>
          </a:bodyPr>
          <a:lstStyle/>
          <a:p>
            <a:pPr>
              <a:lnSpc>
                <a:spcPct val="114999"/>
              </a:lnSpc>
              <a:defRPr/>
            </a:pPr>
            <a:r>
              <a:rPr lang="en-US" sz="2800" b="0" i="0" u="none" strike="noStrike" cap="none" spc="0" dirty="0">
                <a:solidFill>
                  <a:schemeClr val="tx1"/>
                </a:solidFill>
                <a:latin typeface="+mn-lt"/>
                <a:ea typeface="+mn-lt"/>
                <a:cs typeface="+mn-lt"/>
              </a:rPr>
              <a:t>Humans rely heavily on their tactile senses to understand the weight, shape, and texture of the objects they hold</a:t>
            </a:r>
            <a:endParaRPr lang="en-US" sz="2800" b="0" i="0" u="none" strike="noStrike" cap="none" spc="0" dirty="0">
              <a:solidFill>
                <a:schemeClr val="tx1"/>
              </a:solidFill>
              <a:latin typeface="Arial"/>
              <a:ea typeface="Arial"/>
              <a:cs typeface="Arial"/>
            </a:endParaRPr>
          </a:p>
          <a:p>
            <a:pPr>
              <a:lnSpc>
                <a:spcPct val="124999"/>
              </a:lnSpc>
              <a:defRPr/>
            </a:pPr>
            <a:r>
              <a:rPr lang="en-US" sz="2800" dirty="0">
                <a:ea typeface="+mn-lt"/>
                <a:cs typeface="+mn-lt"/>
              </a:rPr>
              <a:t>Robots require tactile sensors to measure contact forces with objects they interact with</a:t>
            </a:r>
          </a:p>
          <a:p>
            <a:pPr lvl="1">
              <a:lnSpc>
                <a:spcPct val="114999"/>
              </a:lnSpc>
              <a:buFont typeface="Courier New"/>
              <a:buChar char="o"/>
              <a:defRPr/>
            </a:pPr>
            <a:r>
              <a:rPr lang="en-US" sz="2800" dirty="0">
                <a:ea typeface="+mn-lt"/>
                <a:cs typeface="+mn-lt"/>
              </a:rPr>
              <a:t>Tactile sensing can enable robots to more effectively grasp and interact with objects in the real world</a:t>
            </a:r>
            <a:endParaRPr sz="2800" dirty="0">
              <a:ea typeface="+mn-lt"/>
              <a:cs typeface="+mn-lt"/>
            </a:endParaRPr>
          </a:p>
        </p:txBody>
      </p:sp>
      <p:pic>
        <p:nvPicPr>
          <p:cNvPr id="6" name="Picture 5"/>
          <p:cNvPicPr>
            <a:picLocks noChangeAspect="1"/>
          </p:cNvPicPr>
          <p:nvPr/>
        </p:nvPicPr>
        <p:blipFill>
          <a:blip r:embed="rId3"/>
          <a:stretch/>
        </p:blipFill>
        <p:spPr bwMode="auto">
          <a:xfrm>
            <a:off x="7752184" y="1825623"/>
            <a:ext cx="3829298" cy="361117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t>Current Status - Electrical / Firmware</a:t>
            </a:r>
          </a:p>
        </p:txBody>
      </p:sp>
      <p:sp>
        <p:nvSpPr>
          <p:cNvPr id="5" name="Content Placeholder 2"/>
          <p:cNvSpPr>
            <a:spLocks noGrp="1"/>
          </p:cNvSpPr>
          <p:nvPr>
            <p:ph idx="1"/>
          </p:nvPr>
        </p:nvSpPr>
        <p:spPr bwMode="auto">
          <a:xfrm>
            <a:off x="838198" y="1825623"/>
            <a:ext cx="5962066" cy="4351338"/>
          </a:xfrm>
        </p:spPr>
        <p:txBody>
          <a:bodyPr/>
          <a:lstStyle/>
          <a:p>
            <a:pPr>
              <a:lnSpc>
                <a:spcPct val="114999"/>
              </a:lnSpc>
              <a:defRPr/>
            </a:pPr>
            <a:r>
              <a:rPr dirty="0"/>
              <a:t>Bread-boarded circuit mimicking rigid PCB + flex PCB </a:t>
            </a:r>
            <a:r>
              <a:rPr lang="en-US" sz="2800" b="0" i="0" u="none" strike="noStrike" cap="none" spc="0" dirty="0">
                <a:solidFill>
                  <a:schemeClr val="tx1"/>
                </a:solidFill>
                <a:latin typeface="+mn-lt"/>
                <a:ea typeface="+mn-ea"/>
                <a:cs typeface="+mn-cs"/>
              </a:rPr>
              <a:t>design</a:t>
            </a:r>
            <a:endParaRPr dirty="0"/>
          </a:p>
          <a:p>
            <a:pPr lvl="1">
              <a:lnSpc>
                <a:spcPct val="114999"/>
              </a:lnSpc>
              <a:buFont typeface="Courier New"/>
              <a:buChar char="o"/>
              <a:defRPr/>
            </a:pPr>
            <a:r>
              <a:rPr sz="2400" dirty="0"/>
              <a:t>Wrote firmware to test...</a:t>
            </a:r>
          </a:p>
          <a:p>
            <a:pPr lvl="2">
              <a:lnSpc>
                <a:spcPct val="114999"/>
              </a:lnSpc>
              <a:buFont typeface="Wingdings"/>
              <a:buChar char="§"/>
              <a:defRPr/>
            </a:pPr>
            <a:r>
              <a:rPr sz="2000" dirty="0"/>
              <a:t>Reading </a:t>
            </a:r>
            <a:r>
              <a:rPr sz="2000" dirty="0" err="1"/>
              <a:t>Velostat</a:t>
            </a:r>
            <a:r>
              <a:rPr sz="2000" dirty="0"/>
              <a:t> with ADCs</a:t>
            </a:r>
          </a:p>
          <a:p>
            <a:pPr lvl="2">
              <a:lnSpc>
                <a:spcPct val="114999"/>
              </a:lnSpc>
              <a:buFont typeface="Wingdings"/>
              <a:buChar char="§"/>
              <a:defRPr/>
            </a:pPr>
            <a:r>
              <a:rPr sz="2000" dirty="0"/>
              <a:t>Driving rows with PFETs</a:t>
            </a:r>
          </a:p>
          <a:p>
            <a:pPr lvl="2">
              <a:lnSpc>
                <a:spcPct val="114999"/>
              </a:lnSpc>
              <a:buFont typeface="Wingdings"/>
              <a:buChar char="§"/>
              <a:defRPr/>
            </a:pPr>
            <a:r>
              <a:rPr sz="2000" dirty="0"/>
              <a:t>Printing to screen</a:t>
            </a:r>
          </a:p>
        </p:txBody>
      </p:sp>
      <p:pic>
        <p:nvPicPr>
          <p:cNvPr id="6" name="Picture 5"/>
          <p:cNvPicPr>
            <a:picLocks noChangeAspect="1"/>
          </p:cNvPicPr>
          <p:nvPr/>
        </p:nvPicPr>
        <p:blipFill>
          <a:blip r:embed="rId2"/>
          <a:stretch/>
        </p:blipFill>
        <p:spPr bwMode="auto">
          <a:xfrm rot="16199969">
            <a:off x="8185383" y="1944866"/>
            <a:ext cx="3145448" cy="4193930"/>
          </a:xfrm>
          <a:prstGeom prst="rect">
            <a:avLst/>
          </a:prstGeom>
        </p:spPr>
      </p:pic>
      <p:sp>
        <p:nvSpPr>
          <p:cNvPr id="7" name="Rectangle 6"/>
          <p:cNvSpPr/>
          <p:nvPr/>
        </p:nvSpPr>
        <p:spPr bwMode="auto">
          <a:xfrm>
            <a:off x="6535482" y="6100602"/>
            <a:ext cx="1556780" cy="365795"/>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b="1"/>
              <a:t>STM32 MCU</a:t>
            </a:r>
          </a:p>
        </p:txBody>
      </p:sp>
      <p:sp>
        <p:nvSpPr>
          <p:cNvPr id="8" name="Arrow: Right 7"/>
          <p:cNvSpPr/>
          <p:nvPr/>
        </p:nvSpPr>
        <p:spPr bwMode="auto">
          <a:xfrm rot="18661980">
            <a:off x="6944538" y="5059046"/>
            <a:ext cx="1722319" cy="473236"/>
          </a:xfrm>
          <a:prstGeom prst="rightArrow">
            <a:avLst>
              <a:gd name="adj1" fmla="val 40482"/>
              <a:gd name="adj2" fmla="val 4654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bwMode="auto">
          <a:xfrm>
            <a:off x="6650809" y="2734614"/>
            <a:ext cx="885352" cy="569579"/>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b="1" dirty="0"/>
              <a:t>Driving PFETs</a:t>
            </a:r>
          </a:p>
        </p:txBody>
      </p:sp>
      <p:sp>
        <p:nvSpPr>
          <p:cNvPr id="10" name="Arrow: Right 9"/>
          <p:cNvSpPr/>
          <p:nvPr/>
        </p:nvSpPr>
        <p:spPr bwMode="auto">
          <a:xfrm rot="1454422">
            <a:off x="7450861" y="3233282"/>
            <a:ext cx="1921821" cy="473235"/>
          </a:xfrm>
          <a:prstGeom prst="rightArrow">
            <a:avLst>
              <a:gd name="adj1" fmla="val 40482"/>
              <a:gd name="adj2" fmla="val 4654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sp>
      <p:pic>
        <p:nvPicPr>
          <p:cNvPr id="11" name="Picture 10"/>
          <p:cNvPicPr>
            <a:picLocks noChangeAspect="1"/>
          </p:cNvPicPr>
          <p:nvPr/>
        </p:nvPicPr>
        <p:blipFill>
          <a:blip r:embed="rId3"/>
          <a:stretch/>
        </p:blipFill>
        <p:spPr bwMode="auto">
          <a:xfrm>
            <a:off x="2256116" y="4842710"/>
            <a:ext cx="3121595" cy="1942326"/>
          </a:xfrm>
          <a:prstGeom prst="rect">
            <a:avLst/>
          </a:prstGeom>
          <a:ln w="12699">
            <a:solidFill>
              <a:srgbClr val="FF0000"/>
            </a:solidFill>
            <a:prstDash val="solid"/>
          </a:ln>
        </p:spPr>
      </p:pic>
      <p:sp>
        <p:nvSpPr>
          <p:cNvPr id="12" name="Arrow: Right 11"/>
          <p:cNvSpPr/>
          <p:nvPr/>
        </p:nvSpPr>
        <p:spPr bwMode="auto">
          <a:xfrm rot="20034981">
            <a:off x="5501021" y="4566683"/>
            <a:ext cx="1921820" cy="473235"/>
          </a:xfrm>
          <a:prstGeom prst="rightArrow">
            <a:avLst>
              <a:gd name="adj1" fmla="val 40482"/>
              <a:gd name="adj2" fmla="val 46548"/>
            </a:avLst>
          </a:prstGeom>
          <a:noFill/>
          <a:ln w="12700" cap="flat" cmpd="sng" algn="ctr">
            <a:solidFill>
              <a:schemeClr val="accent1"/>
            </a:solidFill>
            <a:prstDash val="sysDash"/>
            <a:miter/>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t>Current Status - Communications</a:t>
            </a:r>
          </a:p>
        </p:txBody>
      </p:sp>
      <p:sp>
        <p:nvSpPr>
          <p:cNvPr id="5" name="Content Placeholder 2"/>
          <p:cNvSpPr>
            <a:spLocks noGrp="1"/>
          </p:cNvSpPr>
          <p:nvPr>
            <p:ph idx="1"/>
          </p:nvPr>
        </p:nvSpPr>
        <p:spPr bwMode="auto">
          <a:xfrm>
            <a:off x="578616" y="1915132"/>
            <a:ext cx="6322978" cy="1013297"/>
          </a:xfrm>
        </p:spPr>
        <p:txBody>
          <a:bodyPr/>
          <a:lstStyle/>
          <a:p>
            <a:pPr marL="0" indent="0">
              <a:lnSpc>
                <a:spcPct val="114999"/>
              </a:lnSpc>
              <a:buNone/>
              <a:defRPr/>
            </a:pPr>
            <a:r>
              <a:rPr dirty="0"/>
              <a:t>CAN bus testing with breadboard prototype using </a:t>
            </a:r>
            <a:r>
              <a:rPr lang="en-US" sz="2800" b="0" i="0" u="none" strike="noStrike" cap="none" spc="0" dirty="0">
                <a:solidFill>
                  <a:schemeClr val="tx1"/>
                </a:solidFill>
                <a:latin typeface="+mn-lt"/>
                <a:ea typeface="+mn-ea"/>
                <a:cs typeface="+mn-cs"/>
              </a:rPr>
              <a:t>MCP2562 transceiver</a:t>
            </a:r>
            <a:endParaRPr dirty="0"/>
          </a:p>
          <a:p>
            <a:pPr lvl="0">
              <a:lnSpc>
                <a:spcPct val="114999"/>
              </a:lnSpc>
              <a:defRPr/>
            </a:pPr>
            <a:endParaRPr dirty="0"/>
          </a:p>
        </p:txBody>
      </p:sp>
      <p:pic>
        <p:nvPicPr>
          <p:cNvPr id="6" name="Picture 5"/>
          <p:cNvPicPr>
            <a:picLocks noChangeAspect="1"/>
          </p:cNvPicPr>
          <p:nvPr/>
        </p:nvPicPr>
        <p:blipFill>
          <a:blip r:embed="rId2"/>
          <a:srcRect t="24825" b="22932"/>
          <a:stretch/>
        </p:blipFill>
        <p:spPr bwMode="auto">
          <a:xfrm>
            <a:off x="6087516" y="2491699"/>
            <a:ext cx="4784441" cy="1874601"/>
          </a:xfrm>
          <a:prstGeom prst="rect">
            <a:avLst/>
          </a:prstGeom>
        </p:spPr>
      </p:pic>
      <p:pic>
        <p:nvPicPr>
          <p:cNvPr id="7" name="Picture 6"/>
          <p:cNvPicPr>
            <a:picLocks noChangeAspect="1"/>
          </p:cNvPicPr>
          <p:nvPr/>
        </p:nvPicPr>
        <p:blipFill>
          <a:blip r:embed="rId3"/>
          <a:srcRect r="32180"/>
          <a:stretch/>
        </p:blipFill>
        <p:spPr bwMode="auto">
          <a:xfrm>
            <a:off x="633357" y="3318257"/>
            <a:ext cx="4353871" cy="3133724"/>
          </a:xfrm>
          <a:prstGeom prst="rect">
            <a:avLst/>
          </a:prstGeom>
        </p:spPr>
      </p:pic>
      <p:pic>
        <p:nvPicPr>
          <p:cNvPr id="8" name="Picture 7"/>
          <p:cNvPicPr>
            <a:picLocks noChangeAspect="1"/>
          </p:cNvPicPr>
          <p:nvPr/>
        </p:nvPicPr>
        <p:blipFill>
          <a:blip r:embed="rId4"/>
          <a:srcRect r="66316" b="-5250"/>
          <a:stretch/>
        </p:blipFill>
        <p:spPr bwMode="auto">
          <a:xfrm>
            <a:off x="5210832" y="5105344"/>
            <a:ext cx="6601250" cy="1233706"/>
          </a:xfrm>
          <a:prstGeom prst="rect">
            <a:avLst/>
          </a:prstGeom>
        </p:spPr>
      </p:pic>
      <p:sp>
        <p:nvSpPr>
          <p:cNvPr id="9" name="Rectangle 8"/>
          <p:cNvSpPr/>
          <p:nvPr/>
        </p:nvSpPr>
        <p:spPr bwMode="auto">
          <a:xfrm>
            <a:off x="5827474" y="4510984"/>
            <a:ext cx="5367968" cy="1188719"/>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lgn="l">
              <a:defRPr/>
            </a:pPr>
            <a:r>
              <a:rPr sz="2400"/>
              <a:t>Logic analyzer capture of CAN packet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0374-4CDA-4169-A60C-6528BB6457A0}"/>
              </a:ext>
            </a:extLst>
          </p:cNvPr>
          <p:cNvSpPr>
            <a:spLocks noGrp="1"/>
          </p:cNvSpPr>
          <p:nvPr>
            <p:ph type="title"/>
          </p:nvPr>
        </p:nvSpPr>
        <p:spPr/>
        <p:txBody>
          <a:bodyPr/>
          <a:lstStyle/>
          <a:p>
            <a:r>
              <a:rPr lang="en-US" dirty="0"/>
              <a:t>Current Status – Software</a:t>
            </a:r>
          </a:p>
        </p:txBody>
      </p:sp>
      <p:sp>
        <p:nvSpPr>
          <p:cNvPr id="3" name="Content Placeholder 2">
            <a:extLst>
              <a:ext uri="{FF2B5EF4-FFF2-40B4-BE49-F238E27FC236}">
                <a16:creationId xmlns:a16="http://schemas.microsoft.com/office/drawing/2014/main" id="{47A7A8E5-C58A-4E84-A3BA-B8340106AA86}"/>
              </a:ext>
            </a:extLst>
          </p:cNvPr>
          <p:cNvSpPr>
            <a:spLocks noGrp="1"/>
          </p:cNvSpPr>
          <p:nvPr>
            <p:ph idx="1"/>
          </p:nvPr>
        </p:nvSpPr>
        <p:spPr>
          <a:xfrm>
            <a:off x="1141413" y="2249487"/>
            <a:ext cx="4954588" cy="3541714"/>
          </a:xfrm>
        </p:spPr>
        <p:txBody>
          <a:bodyPr>
            <a:normAutofit/>
          </a:bodyPr>
          <a:lstStyle/>
          <a:p>
            <a:r>
              <a:rPr lang="en-US" sz="3200" dirty="0"/>
              <a:t>Visualization using </a:t>
            </a:r>
            <a:r>
              <a:rPr lang="en-US" sz="3200" dirty="0" err="1"/>
              <a:t>PyQT</a:t>
            </a:r>
            <a:endParaRPr lang="en-US" sz="3200" dirty="0"/>
          </a:p>
          <a:p>
            <a:r>
              <a:rPr lang="en-US" sz="3200" dirty="0"/>
              <a:t>Parses messages from network controller</a:t>
            </a:r>
          </a:p>
          <a:p>
            <a:r>
              <a:rPr lang="en-US" sz="3200" dirty="0"/>
              <a:t>Shows sensor force location and relative magnitude</a:t>
            </a:r>
          </a:p>
          <a:p>
            <a:endParaRPr lang="en-US" sz="3200" dirty="0"/>
          </a:p>
          <a:p>
            <a:endParaRPr lang="en-US" sz="2800" dirty="0"/>
          </a:p>
          <a:p>
            <a:pPr lvl="1"/>
            <a:endParaRPr lang="en-US" dirty="0"/>
          </a:p>
        </p:txBody>
      </p:sp>
      <p:pic>
        <p:nvPicPr>
          <p:cNvPr id="6" name="TestingWithVisualsV2">
            <a:hlinkClick r:id="" action="ppaction://media"/>
            <a:extLst>
              <a:ext uri="{FF2B5EF4-FFF2-40B4-BE49-F238E27FC236}">
                <a16:creationId xmlns:a16="http://schemas.microsoft.com/office/drawing/2014/main" id="{4EE929D5-5A37-4755-A2F6-B9EBF3B89B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4412" y="2536912"/>
            <a:ext cx="5266184" cy="2966864"/>
          </a:xfrm>
          <a:prstGeom prst="rect">
            <a:avLst/>
          </a:prstGeom>
        </p:spPr>
      </p:pic>
    </p:spTree>
    <p:extLst>
      <p:ext uri="{BB962C8B-B14F-4D97-AF65-F5344CB8AC3E}">
        <p14:creationId xmlns:p14="http://schemas.microsoft.com/office/powerpoint/2010/main" val="202234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t>Possible Problems / Issues</a:t>
            </a:r>
          </a:p>
        </p:txBody>
      </p:sp>
      <p:pic>
        <p:nvPicPr>
          <p:cNvPr id="5" name="Picture 4"/>
          <p:cNvPicPr>
            <a:picLocks noChangeAspect="1"/>
          </p:cNvPicPr>
          <p:nvPr/>
        </p:nvPicPr>
        <p:blipFill>
          <a:blip r:embed="rId2"/>
          <a:stretch/>
        </p:blipFill>
        <p:spPr bwMode="auto">
          <a:xfrm>
            <a:off x="5333999" y="2089266"/>
            <a:ext cx="6843732" cy="3573400"/>
          </a:xfrm>
          <a:prstGeom prst="rect">
            <a:avLst/>
          </a:prstGeom>
        </p:spPr>
      </p:pic>
      <p:graphicFrame>
        <p:nvGraphicFramePr>
          <p:cNvPr id="6" name="Table 5"/>
          <p:cNvGraphicFramePr>
            <a:graphicFrameLocks/>
          </p:cNvGraphicFramePr>
          <p:nvPr>
            <p:extLst>
              <p:ext uri="{D42A27DB-BD31-4B8C-83A1-F6EECF244321}">
                <p14:modId xmlns:p14="http://schemas.microsoft.com/office/powerpoint/2010/main" val="98851832"/>
              </p:ext>
            </p:extLst>
          </p:nvPr>
        </p:nvGraphicFramePr>
        <p:xfrm>
          <a:off x="397710" y="2089266"/>
          <a:ext cx="4893509" cy="3566752"/>
        </p:xfrm>
        <a:graphic>
          <a:graphicData uri="http://schemas.openxmlformats.org/drawingml/2006/table">
            <a:tbl>
              <a:tblPr firstRow="1" bandRow="1">
                <a:tableStyleId>{31340273-552E-4D09-582F-D78D369FA045}</a:tableStyleId>
              </a:tblPr>
              <a:tblGrid>
                <a:gridCol w="3552360">
                  <a:extLst>
                    <a:ext uri="{9D8B030D-6E8A-4147-A177-3AD203B41FA5}">
                      <a16:colId xmlns:a16="http://schemas.microsoft.com/office/drawing/2014/main" val="20000"/>
                    </a:ext>
                  </a:extLst>
                </a:gridCol>
                <a:gridCol w="1341149">
                  <a:extLst>
                    <a:ext uri="{9D8B030D-6E8A-4147-A177-3AD203B41FA5}">
                      <a16:colId xmlns:a16="http://schemas.microsoft.com/office/drawing/2014/main" val="20001"/>
                    </a:ext>
                  </a:extLst>
                </a:gridCol>
              </a:tblGrid>
              <a:tr h="366352">
                <a:tc>
                  <a:txBody>
                    <a:bodyPr/>
                    <a:lstStyle/>
                    <a:p>
                      <a:pPr>
                        <a:defRPr/>
                      </a:pPr>
                      <a:r>
                        <a:rPr dirty="0"/>
                        <a:t>Issues</a:t>
                      </a:r>
                    </a:p>
                  </a:txBody>
                  <a:tcPr>
                    <a:solidFill>
                      <a:schemeClr val="accent1"/>
                    </a:solidFill>
                  </a:tcPr>
                </a:tc>
                <a:tc>
                  <a:txBody>
                    <a:bodyPr/>
                    <a:lstStyle/>
                    <a:p>
                      <a:pPr>
                        <a:defRPr/>
                      </a:pPr>
                      <a:r>
                        <a:rPr b="1" dirty="0"/>
                        <a:t>Severity</a:t>
                      </a:r>
                    </a:p>
                  </a:txBody>
                  <a:tcPr>
                    <a:solidFill>
                      <a:schemeClr val="accent1"/>
                    </a:solidFill>
                  </a:tcPr>
                </a:tc>
                <a:extLst>
                  <a:ext uri="{0D108BD9-81ED-4DB2-BD59-A6C34878D82A}">
                    <a16:rowId xmlns:a16="http://schemas.microsoft.com/office/drawing/2014/main" val="10000"/>
                  </a:ext>
                </a:extLst>
              </a:tr>
              <a:tr h="631894">
                <a:tc>
                  <a:txBody>
                    <a:bodyPr/>
                    <a:lstStyle/>
                    <a:p>
                      <a:pPr>
                        <a:defRPr/>
                      </a:pPr>
                      <a:r>
                        <a:rPr lang="en-US" sz="1800" b="1" i="0" u="none" strike="noStrike" cap="none" spc="0" dirty="0">
                          <a:solidFill>
                            <a:schemeClr val="accent1">
                              <a:lumMod val="75000"/>
                            </a:schemeClr>
                          </a:solidFill>
                          <a:latin typeface="+mn-lt"/>
                          <a:ea typeface="+mn-ea"/>
                          <a:cs typeface="+mn-cs"/>
                        </a:rPr>
                        <a:t>Flex PCB manufacturing</a:t>
                      </a:r>
                      <a:endParaRPr dirty="0">
                        <a:solidFill>
                          <a:schemeClr val="accent1">
                            <a:lumMod val="75000"/>
                          </a:schemeClr>
                        </a:solidFill>
                      </a:endParaRPr>
                    </a:p>
                  </a:txBody>
                  <a:tcPr/>
                </a:tc>
                <a:tc>
                  <a:txBody>
                    <a:bodyPr/>
                    <a:lstStyle/>
                    <a:p>
                      <a:pPr>
                        <a:defRPr/>
                      </a:pPr>
                      <a:r>
                        <a:rPr sz="3600" b="1">
                          <a:solidFill>
                            <a:srgbClr val="FF0000"/>
                          </a:solidFill>
                          <a:latin typeface="Abyssinica SIL"/>
                          <a:ea typeface="Abyssinica SIL"/>
                          <a:cs typeface="Abyssinica SIL"/>
                        </a:rPr>
                        <a:t>❗❗</a:t>
                      </a:r>
                      <a:r>
                        <a:rPr lang="en-US" sz="3600" b="1" i="0" u="none" strike="noStrike" cap="none" spc="0">
                          <a:solidFill>
                            <a:srgbClr val="FF0000"/>
                          </a:solidFill>
                          <a:latin typeface="Abyssinica SIL"/>
                          <a:ea typeface="Abyssinica SIL"/>
                          <a:cs typeface="Abyssinica SIL"/>
                        </a:rPr>
                        <a:t>❗</a:t>
                      </a:r>
                      <a:endParaRPr b="1"/>
                    </a:p>
                  </a:txBody>
                  <a:tcPr/>
                </a:tc>
                <a:extLst>
                  <a:ext uri="{0D108BD9-81ED-4DB2-BD59-A6C34878D82A}">
                    <a16:rowId xmlns:a16="http://schemas.microsoft.com/office/drawing/2014/main" val="10001"/>
                  </a:ext>
                </a:extLst>
              </a:tr>
              <a:tr h="631894">
                <a:tc>
                  <a:txBody>
                    <a:bodyPr/>
                    <a:lstStyle/>
                    <a:p>
                      <a:pPr>
                        <a:defRPr/>
                      </a:pPr>
                      <a:r>
                        <a:rPr lang="en-US" sz="1800" b="1" i="0" u="none" strike="noStrike" cap="none" spc="0" dirty="0">
                          <a:solidFill>
                            <a:schemeClr val="accent1">
                              <a:lumMod val="75000"/>
                            </a:schemeClr>
                          </a:solidFill>
                          <a:latin typeface="+mn-lt"/>
                          <a:ea typeface="+mn-ea"/>
                          <a:cs typeface="+mn-cs"/>
                        </a:rPr>
                        <a:t>General PCB turnaround </a:t>
                      </a:r>
                      <a:endParaRPr b="1" dirty="0">
                        <a:solidFill>
                          <a:schemeClr val="accent1">
                            <a:lumMod val="75000"/>
                          </a:schemeClr>
                        </a:solidFill>
                      </a:endParaRPr>
                    </a:p>
                  </a:txBody>
                  <a:tcPr/>
                </a:tc>
                <a:tc>
                  <a:txBody>
                    <a:bodyPr/>
                    <a:lstStyle/>
                    <a:p>
                      <a:pPr>
                        <a:defRPr/>
                      </a:pPr>
                      <a:r>
                        <a:rPr lang="en-US" sz="3600" b="1" i="0" u="none" strike="noStrike" cap="none" spc="0">
                          <a:solidFill>
                            <a:srgbClr val="FF0000"/>
                          </a:solidFill>
                          <a:latin typeface="Abyssinica SIL"/>
                          <a:ea typeface="Abyssinica SIL"/>
                          <a:cs typeface="Abyssinica SIL"/>
                        </a:rPr>
                        <a:t>❗❗❗</a:t>
                      </a:r>
                      <a:endParaRPr sz="3600"/>
                    </a:p>
                  </a:txBody>
                  <a:tcPr/>
                </a:tc>
                <a:extLst>
                  <a:ext uri="{0D108BD9-81ED-4DB2-BD59-A6C34878D82A}">
                    <a16:rowId xmlns:a16="http://schemas.microsoft.com/office/drawing/2014/main" val="10002"/>
                  </a:ext>
                </a:extLst>
              </a:tr>
              <a:tr h="631894">
                <a:tc>
                  <a:txBody>
                    <a:bodyPr/>
                    <a:lstStyle/>
                    <a:p>
                      <a:pPr>
                        <a:defRPr/>
                      </a:pPr>
                      <a:r>
                        <a:rPr lang="en-US" sz="1800" b="1" i="0" u="none" strike="noStrike" cap="none" spc="0" dirty="0">
                          <a:solidFill>
                            <a:schemeClr val="accent1">
                              <a:lumMod val="75000"/>
                            </a:schemeClr>
                          </a:solidFill>
                          <a:latin typeface="+mn-lt"/>
                          <a:ea typeface="+mn-ea"/>
                          <a:cs typeface="+mn-cs"/>
                        </a:rPr>
                        <a:t>Modeling </a:t>
                      </a:r>
                      <a:r>
                        <a:rPr lang="en-US" sz="1800" b="1" i="0" u="none" strike="noStrike" cap="none" spc="0" dirty="0" err="1">
                          <a:solidFill>
                            <a:schemeClr val="accent1">
                              <a:lumMod val="75000"/>
                            </a:schemeClr>
                          </a:solidFill>
                          <a:latin typeface="+mn-lt"/>
                          <a:ea typeface="+mn-ea"/>
                          <a:cs typeface="+mn-cs"/>
                        </a:rPr>
                        <a:t>Velostat</a:t>
                      </a:r>
                      <a:r>
                        <a:rPr lang="en-US" sz="1800" b="1" i="0" u="none" strike="noStrike" cap="none" spc="0" dirty="0">
                          <a:solidFill>
                            <a:schemeClr val="accent1">
                              <a:lumMod val="75000"/>
                            </a:schemeClr>
                          </a:solidFill>
                          <a:latin typeface="+mn-lt"/>
                          <a:ea typeface="+mn-ea"/>
                          <a:cs typeface="+mn-cs"/>
                        </a:rPr>
                        <a:t> force-resistance</a:t>
                      </a:r>
                      <a:endParaRPr b="1" dirty="0">
                        <a:solidFill>
                          <a:schemeClr val="accent1">
                            <a:lumMod val="75000"/>
                          </a:schemeClr>
                        </a:solidFill>
                      </a:endParaRPr>
                    </a:p>
                  </a:txBody>
                  <a:tcPr/>
                </a:tc>
                <a:tc>
                  <a:txBody>
                    <a:bodyPr/>
                    <a:lstStyle/>
                    <a:p>
                      <a:pPr>
                        <a:defRPr/>
                      </a:pPr>
                      <a:r>
                        <a:rPr lang="en-US" sz="3600" b="1" i="0" u="none" strike="noStrike" cap="none" spc="0">
                          <a:solidFill>
                            <a:srgbClr val="FF0000"/>
                          </a:solidFill>
                          <a:latin typeface="Abyssinica SIL"/>
                          <a:ea typeface="Abyssinica SIL"/>
                          <a:cs typeface="Abyssinica SIL"/>
                        </a:rPr>
                        <a:t>❗❗</a:t>
                      </a:r>
                      <a:endParaRPr sz="3600"/>
                    </a:p>
                  </a:txBody>
                  <a:tcPr/>
                </a:tc>
                <a:extLst>
                  <a:ext uri="{0D108BD9-81ED-4DB2-BD59-A6C34878D82A}">
                    <a16:rowId xmlns:a16="http://schemas.microsoft.com/office/drawing/2014/main" val="10003"/>
                  </a:ext>
                </a:extLst>
              </a:tr>
              <a:tr h="631894">
                <a:tc>
                  <a:txBody>
                    <a:bodyPr/>
                    <a:lstStyle/>
                    <a:p>
                      <a:pPr>
                        <a:defRPr/>
                      </a:pPr>
                      <a:r>
                        <a:rPr lang="en-US" sz="1800" b="1" i="0" u="none" strike="noStrike" cap="none" spc="0" dirty="0">
                          <a:solidFill>
                            <a:schemeClr val="accent2">
                              <a:lumMod val="75000"/>
                            </a:schemeClr>
                          </a:solidFill>
                          <a:latin typeface="+mn-lt"/>
                          <a:ea typeface="+mn-ea"/>
                          <a:cs typeface="+mn-cs"/>
                        </a:rPr>
                        <a:t>Tight time-line</a:t>
                      </a:r>
                      <a:endParaRPr b="1" dirty="0">
                        <a:solidFill>
                          <a:schemeClr val="accent2">
                            <a:lumMod val="75000"/>
                          </a:schemeClr>
                        </a:solidFill>
                      </a:endParaRPr>
                    </a:p>
                  </a:txBody>
                  <a:tcPr/>
                </a:tc>
                <a:tc>
                  <a:txBody>
                    <a:bodyPr/>
                    <a:lstStyle/>
                    <a:p>
                      <a:pPr>
                        <a:defRPr/>
                      </a:pPr>
                      <a:r>
                        <a:rPr lang="en-US" sz="3600" b="1" i="0" u="none" strike="noStrike" cap="none" spc="0">
                          <a:solidFill>
                            <a:srgbClr val="FF0000"/>
                          </a:solidFill>
                          <a:latin typeface="Abyssinica SIL"/>
                          <a:ea typeface="Abyssinica SIL"/>
                          <a:cs typeface="Abyssinica SIL"/>
                        </a:rPr>
                        <a:t>❗❗</a:t>
                      </a:r>
                      <a:endParaRPr/>
                    </a:p>
                  </a:txBody>
                  <a:tcPr/>
                </a:tc>
                <a:extLst>
                  <a:ext uri="{0D108BD9-81ED-4DB2-BD59-A6C34878D82A}">
                    <a16:rowId xmlns:a16="http://schemas.microsoft.com/office/drawing/2014/main" val="10004"/>
                  </a:ext>
                </a:extLst>
              </a:tr>
              <a:tr h="631894">
                <a:tc>
                  <a:txBody>
                    <a:bodyPr/>
                    <a:lstStyle/>
                    <a:p>
                      <a:pPr>
                        <a:defRPr/>
                      </a:pPr>
                      <a:r>
                        <a:rPr lang="en-US" sz="1800" b="1" i="0" u="none" strike="noStrike" cap="none" spc="0" dirty="0" err="1">
                          <a:solidFill>
                            <a:srgbClr val="00B0F0"/>
                          </a:solidFill>
                          <a:latin typeface="+mn-lt"/>
                          <a:ea typeface="+mn-ea"/>
                          <a:cs typeface="+mn-cs"/>
                        </a:rPr>
                        <a:t>Mbed</a:t>
                      </a:r>
                      <a:r>
                        <a:rPr lang="en-US" sz="1800" b="1" i="0" u="none" strike="noStrike" cap="none" spc="0" dirty="0">
                          <a:solidFill>
                            <a:srgbClr val="00B0F0"/>
                          </a:solidFill>
                          <a:latin typeface="+mn-lt"/>
                          <a:ea typeface="+mn-ea"/>
                          <a:cs typeface="+mn-cs"/>
                        </a:rPr>
                        <a:t> OS compatibility issue</a:t>
                      </a:r>
                      <a:endParaRPr b="1" dirty="0"/>
                    </a:p>
                  </a:txBody>
                  <a:tcPr/>
                </a:tc>
                <a:tc>
                  <a:txBody>
                    <a:bodyPr/>
                    <a:lstStyle/>
                    <a:p>
                      <a:pPr>
                        <a:defRPr/>
                      </a:pPr>
                      <a:r>
                        <a:rPr lang="en-US" sz="3600" b="1" i="0" u="none" strike="noStrike" cap="none" spc="0" dirty="0">
                          <a:solidFill>
                            <a:srgbClr val="FF0000"/>
                          </a:solidFill>
                          <a:latin typeface="Abyssinica SIL"/>
                          <a:ea typeface="Abyssinica SIL"/>
                          <a:cs typeface="Abyssinica SIL"/>
                        </a:rPr>
                        <a:t>❗</a:t>
                      </a:r>
                      <a:endParaRPr dirty="0"/>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1A1BC-27C9-4939-9D8C-A2AEE32D7318}"/>
              </a:ext>
            </a:extLst>
          </p:cNvPr>
          <p:cNvSpPr>
            <a:spLocks noGrp="1"/>
          </p:cNvSpPr>
          <p:nvPr>
            <p:ph type="title"/>
          </p:nvPr>
        </p:nvSpPr>
        <p:spPr/>
        <p:txBody>
          <a:bodyPr>
            <a:normAutofit/>
          </a:bodyPr>
          <a:lstStyle/>
          <a:p>
            <a:pPr algn="ctr"/>
            <a:r>
              <a:rPr lang="en-US" sz="8000" dirty="0"/>
              <a:t>Questions?</a:t>
            </a:r>
          </a:p>
        </p:txBody>
      </p:sp>
    </p:spTree>
    <p:extLst>
      <p:ext uri="{BB962C8B-B14F-4D97-AF65-F5344CB8AC3E}">
        <p14:creationId xmlns:p14="http://schemas.microsoft.com/office/powerpoint/2010/main" val="2123771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t>Problems with Existing Solutions</a:t>
            </a:r>
          </a:p>
        </p:txBody>
      </p:sp>
      <p:sp>
        <p:nvSpPr>
          <p:cNvPr id="5" name="Content Placeholder 2"/>
          <p:cNvSpPr>
            <a:spLocks noGrp="1"/>
          </p:cNvSpPr>
          <p:nvPr>
            <p:ph idx="1"/>
          </p:nvPr>
        </p:nvSpPr>
        <p:spPr bwMode="auto"/>
        <p:txBody>
          <a:bodyPr/>
          <a:lstStyle/>
          <a:p>
            <a:pPr marL="457200" lvl="1" indent="0">
              <a:buNone/>
              <a:defRPr/>
            </a:pPr>
            <a:endParaRPr/>
          </a:p>
          <a:p>
            <a:pPr>
              <a:defRPr/>
            </a:pPr>
            <a:endParaRPr/>
          </a:p>
        </p:txBody>
      </p:sp>
      <p:graphicFrame>
        <p:nvGraphicFramePr>
          <p:cNvPr id="6" name="Table 5"/>
          <p:cNvGraphicFramePr>
            <a:graphicFrameLocks/>
          </p:cNvGraphicFramePr>
          <p:nvPr>
            <p:extLst>
              <p:ext uri="{D42A27DB-BD31-4B8C-83A1-F6EECF244321}">
                <p14:modId xmlns:p14="http://schemas.microsoft.com/office/powerpoint/2010/main" val="1642287085"/>
              </p:ext>
            </p:extLst>
          </p:nvPr>
        </p:nvGraphicFramePr>
        <p:xfrm>
          <a:off x="1280023" y="1765027"/>
          <a:ext cx="9255981" cy="2557989"/>
        </p:xfrm>
        <a:graphic>
          <a:graphicData uri="http://schemas.openxmlformats.org/drawingml/2006/table">
            <a:tbl>
              <a:tblPr firstRow="1" bandRow="1">
                <a:tableStyleId>{31340273-552E-4D09-582F-D78D369FA045}</a:tableStyleId>
              </a:tblPr>
              <a:tblGrid>
                <a:gridCol w="3085327">
                  <a:extLst>
                    <a:ext uri="{9D8B030D-6E8A-4147-A177-3AD203B41FA5}">
                      <a16:colId xmlns:a16="http://schemas.microsoft.com/office/drawing/2014/main" val="20000"/>
                    </a:ext>
                  </a:extLst>
                </a:gridCol>
                <a:gridCol w="3085327">
                  <a:extLst>
                    <a:ext uri="{9D8B030D-6E8A-4147-A177-3AD203B41FA5}">
                      <a16:colId xmlns:a16="http://schemas.microsoft.com/office/drawing/2014/main" val="20001"/>
                    </a:ext>
                  </a:extLst>
                </a:gridCol>
                <a:gridCol w="3085327">
                  <a:extLst>
                    <a:ext uri="{9D8B030D-6E8A-4147-A177-3AD203B41FA5}">
                      <a16:colId xmlns:a16="http://schemas.microsoft.com/office/drawing/2014/main" val="20002"/>
                    </a:ext>
                  </a:extLst>
                </a:gridCol>
              </a:tblGrid>
              <a:tr h="566803">
                <a:tc>
                  <a:txBody>
                    <a:bodyPr/>
                    <a:lstStyle/>
                    <a:p>
                      <a:pPr algn="ctr">
                        <a:defRPr/>
                      </a:pPr>
                      <a:r>
                        <a:rPr lang="en-US" sz="2400" b="1" u="none" strike="noStrike" cap="none" spc="0" dirty="0">
                          <a:solidFill>
                            <a:schemeClr val="bg1"/>
                          </a:solidFill>
                        </a:rPr>
                        <a:t>STAG</a:t>
                      </a:r>
                      <a:endParaRPr sz="2400" dirty="0">
                        <a:solidFill>
                          <a:schemeClr val="bg1"/>
                        </a:solidFill>
                      </a:endParaRPr>
                    </a:p>
                  </a:txBody>
                  <a:tcPr anchor="ctr">
                    <a:solidFill>
                      <a:schemeClr val="accent1"/>
                    </a:solidFill>
                  </a:tcPr>
                </a:tc>
                <a:tc>
                  <a:txBody>
                    <a:bodyPr/>
                    <a:lstStyle/>
                    <a:p>
                      <a:pPr algn="ctr">
                        <a:defRPr/>
                      </a:pPr>
                      <a:r>
                        <a:rPr sz="2400"/>
                        <a:t>Optical Sensors (GelSight)</a:t>
                      </a:r>
                    </a:p>
                  </a:txBody>
                  <a:tcPr anchor="ctr">
                    <a:solidFill>
                      <a:schemeClr val="accent1"/>
                    </a:solidFill>
                  </a:tcPr>
                </a:tc>
                <a:tc>
                  <a:txBody>
                    <a:bodyPr/>
                    <a:lstStyle/>
                    <a:p>
                      <a:pPr algn="ctr">
                        <a:defRPr/>
                      </a:pPr>
                      <a:r>
                        <a:rPr lang="en-US" sz="2400" b="1" u="none" strike="noStrike" cap="none" spc="0" dirty="0" err="1">
                          <a:solidFill>
                            <a:schemeClr val="bg1"/>
                          </a:solidFill>
                        </a:rPr>
                        <a:t>SparkfunX</a:t>
                      </a:r>
                      <a:r>
                        <a:rPr lang="en-US" sz="2400" b="1" u="none" strike="noStrike" cap="none" spc="0" dirty="0">
                          <a:solidFill>
                            <a:schemeClr val="bg1"/>
                          </a:solidFill>
                        </a:rPr>
                        <a:t> Finger Sensor</a:t>
                      </a:r>
                      <a:endParaRPr sz="2400" dirty="0">
                        <a:solidFill>
                          <a:schemeClr val="bg1"/>
                        </a:solidFill>
                      </a:endParaRPr>
                    </a:p>
                  </a:txBody>
                  <a:tcPr anchor="ctr">
                    <a:solidFill>
                      <a:schemeClr val="accent1"/>
                    </a:solidFill>
                  </a:tcPr>
                </a:tc>
                <a:extLst>
                  <a:ext uri="{0D108BD9-81ED-4DB2-BD59-A6C34878D82A}">
                    <a16:rowId xmlns:a16="http://schemas.microsoft.com/office/drawing/2014/main" val="10000"/>
                  </a:ext>
                </a:extLst>
              </a:tr>
              <a:tr h="1735029">
                <a:tc>
                  <a:txBody>
                    <a:bodyPr/>
                    <a:lstStyle/>
                    <a:p>
                      <a:pPr marL="283879" indent="-283879">
                        <a:lnSpc>
                          <a:spcPct val="114999"/>
                        </a:lnSpc>
                        <a:buFont typeface="Arial"/>
                        <a:buChar char="•"/>
                        <a:defRPr/>
                      </a:pPr>
                      <a:r>
                        <a:rPr sz="2200"/>
                        <a:t>Many Wires</a:t>
                      </a:r>
                    </a:p>
                    <a:p>
                      <a:pPr marL="283879" indent="-283879">
                        <a:lnSpc>
                          <a:spcPct val="114999"/>
                        </a:lnSpc>
                        <a:buFont typeface="Arial"/>
                        <a:buChar char="•"/>
                        <a:defRPr/>
                      </a:pPr>
                      <a:r>
                        <a:rPr sz="2200"/>
                        <a:t>Complex manufacturing method</a:t>
                      </a:r>
                    </a:p>
                    <a:p>
                      <a:pPr marL="283879" indent="-283879">
                        <a:lnSpc>
                          <a:spcPct val="114999"/>
                        </a:lnSpc>
                        <a:buFont typeface="Arial"/>
                        <a:buChar char="•"/>
                        <a:defRPr/>
                      </a:pPr>
                      <a:r>
                        <a:rPr sz="2200"/>
                        <a:t>Market availability</a:t>
                      </a:r>
                    </a:p>
                  </a:txBody>
                  <a:tcPr/>
                </a:tc>
                <a:tc>
                  <a:txBody>
                    <a:bodyPr/>
                    <a:lstStyle/>
                    <a:p>
                      <a:pPr marL="283879" indent="-283879">
                        <a:lnSpc>
                          <a:spcPct val="114999"/>
                        </a:lnSpc>
                        <a:buFont typeface="Arial"/>
                        <a:buChar char="•"/>
                        <a:defRPr/>
                      </a:pPr>
                      <a:r>
                        <a:rPr sz="2200" dirty="0"/>
                        <a:t>High Cost</a:t>
                      </a:r>
                    </a:p>
                    <a:p>
                      <a:pPr marL="283879" indent="-283879">
                        <a:lnSpc>
                          <a:spcPct val="114999"/>
                        </a:lnSpc>
                        <a:buFont typeface="Arial"/>
                        <a:buChar char="•"/>
                        <a:defRPr/>
                      </a:pPr>
                      <a:r>
                        <a:rPr sz="2200" dirty="0"/>
                        <a:t>Small sensing area</a:t>
                      </a:r>
                    </a:p>
                    <a:p>
                      <a:pPr marL="283879" indent="-283879">
                        <a:lnSpc>
                          <a:spcPct val="114999"/>
                        </a:lnSpc>
                        <a:buFont typeface="Arial"/>
                        <a:buChar char="•"/>
                        <a:defRPr/>
                      </a:pPr>
                      <a:r>
                        <a:rPr sz="2200" dirty="0"/>
                        <a:t>Market availability</a:t>
                      </a:r>
                    </a:p>
                  </a:txBody>
                  <a:tcPr/>
                </a:tc>
                <a:tc>
                  <a:txBody>
                    <a:bodyPr/>
                    <a:lstStyle/>
                    <a:p>
                      <a:pPr marL="283879" indent="-283879">
                        <a:lnSpc>
                          <a:spcPct val="114999"/>
                        </a:lnSpc>
                        <a:buFont typeface="Arial"/>
                        <a:buChar char="•"/>
                        <a:defRPr/>
                      </a:pPr>
                      <a:r>
                        <a:rPr sz="2200" dirty="0"/>
                        <a:t>Small sensing area</a:t>
                      </a:r>
                    </a:p>
                    <a:p>
                      <a:pPr marL="283879" indent="-283879">
                        <a:lnSpc>
                          <a:spcPct val="114999"/>
                        </a:lnSpc>
                        <a:buFont typeface="Arial"/>
                        <a:buChar char="•"/>
                        <a:defRPr/>
                      </a:pPr>
                      <a:r>
                        <a:rPr sz="2200" dirty="0"/>
                        <a:t>Cannot locate contact force</a:t>
                      </a:r>
                    </a:p>
                  </a:txBody>
                  <a:tcPr/>
                </a:tc>
                <a:extLst>
                  <a:ext uri="{0D108BD9-81ED-4DB2-BD59-A6C34878D82A}">
                    <a16:rowId xmlns:a16="http://schemas.microsoft.com/office/drawing/2014/main" val="10001"/>
                  </a:ext>
                </a:extLst>
              </a:tr>
            </a:tbl>
          </a:graphicData>
        </a:graphic>
      </p:graphicFrame>
      <p:pic>
        <p:nvPicPr>
          <p:cNvPr id="7" name="Picture 6"/>
          <p:cNvPicPr>
            <a:picLocks noChangeAspect="1"/>
          </p:cNvPicPr>
          <p:nvPr/>
        </p:nvPicPr>
        <p:blipFill>
          <a:blip r:embed="rId3"/>
          <a:stretch/>
        </p:blipFill>
        <p:spPr bwMode="auto">
          <a:xfrm>
            <a:off x="1874404" y="4437112"/>
            <a:ext cx="1605237" cy="1949524"/>
          </a:xfrm>
          <a:prstGeom prst="rect">
            <a:avLst/>
          </a:prstGeom>
        </p:spPr>
      </p:pic>
      <p:pic>
        <p:nvPicPr>
          <p:cNvPr id="8" name="Picture 7"/>
          <p:cNvPicPr>
            <a:picLocks noChangeAspect="1"/>
          </p:cNvPicPr>
          <p:nvPr/>
        </p:nvPicPr>
        <p:blipFill>
          <a:blip r:embed="rId4"/>
          <a:stretch/>
        </p:blipFill>
        <p:spPr bwMode="auto">
          <a:xfrm>
            <a:off x="4895357" y="4399216"/>
            <a:ext cx="2025315" cy="2025315"/>
          </a:xfrm>
          <a:prstGeom prst="rect">
            <a:avLst/>
          </a:prstGeom>
        </p:spPr>
      </p:pic>
      <p:pic>
        <p:nvPicPr>
          <p:cNvPr id="9" name="Picture 8"/>
          <p:cNvPicPr>
            <a:picLocks noChangeAspect="1"/>
          </p:cNvPicPr>
          <p:nvPr/>
        </p:nvPicPr>
        <p:blipFill>
          <a:blip r:embed="rId5"/>
          <a:stretch/>
        </p:blipFill>
        <p:spPr bwMode="auto">
          <a:xfrm>
            <a:off x="8087323" y="4437112"/>
            <a:ext cx="1864972" cy="186497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t>Target Audience</a:t>
            </a:r>
          </a:p>
        </p:txBody>
      </p:sp>
      <p:sp>
        <p:nvSpPr>
          <p:cNvPr id="5" name="Content Placeholder 2"/>
          <p:cNvSpPr>
            <a:spLocks noGrp="1"/>
          </p:cNvSpPr>
          <p:nvPr>
            <p:ph sz="half" idx="1"/>
          </p:nvPr>
        </p:nvSpPr>
        <p:spPr bwMode="auto">
          <a:xfrm>
            <a:off x="1141410" y="2249486"/>
            <a:ext cx="4878389" cy="3989996"/>
          </a:xfrm>
        </p:spPr>
        <p:txBody>
          <a:bodyPr>
            <a:normAutofit fontScale="92500" lnSpcReduction="20000"/>
          </a:bodyPr>
          <a:lstStyle/>
          <a:p>
            <a:pPr>
              <a:lnSpc>
                <a:spcPct val="114999"/>
              </a:lnSpc>
              <a:defRPr/>
            </a:pPr>
            <a:r>
              <a:rPr sz="3000" dirty="0"/>
              <a:t>Our goal is to develop a platform for rapid development and prototyping of tactile sensing solutions </a:t>
            </a:r>
          </a:p>
          <a:p>
            <a:pPr>
              <a:lnSpc>
                <a:spcPct val="114999"/>
              </a:lnSpc>
              <a:defRPr/>
            </a:pPr>
            <a:r>
              <a:rPr sz="3000" dirty="0"/>
              <a:t>Three target communities can benefit</a:t>
            </a:r>
          </a:p>
          <a:p>
            <a:pPr lvl="1">
              <a:lnSpc>
                <a:spcPct val="114999"/>
              </a:lnSpc>
              <a:buFont typeface="Courier New"/>
              <a:buChar char="o"/>
              <a:defRPr/>
            </a:pPr>
            <a:r>
              <a:rPr lang="en-US" sz="2600" b="0" i="0" u="none" strike="noStrike" cap="none" spc="0" dirty="0">
                <a:solidFill>
                  <a:schemeClr val="tx1"/>
                </a:solidFill>
                <a:latin typeface="+mn-lt"/>
                <a:ea typeface="+mn-ea"/>
                <a:cs typeface="+mn-cs"/>
              </a:rPr>
              <a:t>Researchers</a:t>
            </a:r>
            <a:endParaRPr sz="2600" b="0" i="0" u="none" strike="noStrike" cap="none" spc="0" dirty="0">
              <a:solidFill>
                <a:schemeClr val="tx1"/>
              </a:solidFill>
              <a:latin typeface="+mn-lt"/>
              <a:ea typeface="+mn-ea"/>
              <a:cs typeface="+mn-cs"/>
            </a:endParaRPr>
          </a:p>
          <a:p>
            <a:pPr lvl="1">
              <a:lnSpc>
                <a:spcPct val="114999"/>
              </a:lnSpc>
              <a:buFont typeface="Courier New"/>
              <a:buChar char="o"/>
              <a:defRPr/>
            </a:pPr>
            <a:r>
              <a:rPr sz="2600" dirty="0"/>
              <a:t>Students</a:t>
            </a:r>
          </a:p>
          <a:p>
            <a:pPr lvl="1">
              <a:lnSpc>
                <a:spcPct val="114999"/>
              </a:lnSpc>
              <a:buFont typeface="Courier New"/>
              <a:buChar char="o"/>
              <a:defRPr/>
            </a:pPr>
            <a:r>
              <a:rPr sz="2600" dirty="0"/>
              <a:t>Hobbyists</a:t>
            </a:r>
          </a:p>
          <a:p>
            <a:pPr marL="0" indent="0">
              <a:buNone/>
              <a:defRPr/>
            </a:pPr>
            <a:endParaRPr dirty="0"/>
          </a:p>
        </p:txBody>
      </p:sp>
      <p:pic>
        <p:nvPicPr>
          <p:cNvPr id="6" name="Picture 5"/>
          <p:cNvPicPr>
            <a:picLocks noChangeAspect="1"/>
          </p:cNvPicPr>
          <p:nvPr/>
        </p:nvPicPr>
        <p:blipFill>
          <a:blip r:embed="rId3"/>
          <a:stretch/>
        </p:blipFill>
        <p:spPr bwMode="auto">
          <a:xfrm>
            <a:off x="6889999" y="302130"/>
            <a:ext cx="4570475" cy="3046983"/>
          </a:xfrm>
          <a:prstGeom prst="rect">
            <a:avLst/>
          </a:prstGeom>
        </p:spPr>
      </p:pic>
      <p:pic>
        <p:nvPicPr>
          <p:cNvPr id="7" name="Picture 6"/>
          <p:cNvPicPr>
            <a:picLocks noChangeAspect="1"/>
          </p:cNvPicPr>
          <p:nvPr/>
        </p:nvPicPr>
        <p:blipFill>
          <a:blip r:embed="rId4"/>
          <a:stretch/>
        </p:blipFill>
        <p:spPr bwMode="auto">
          <a:xfrm>
            <a:off x="6874224" y="3668555"/>
            <a:ext cx="4586249" cy="306705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00B0F0"/>
            </a:gs>
            <a:gs pos="74000">
              <a:schemeClr val="bg2"/>
            </a:gs>
            <a:gs pos="83000">
              <a:schemeClr val="bg2"/>
            </a:gs>
            <a:gs pos="100000">
              <a:schemeClr val="bg2"/>
            </a:gs>
          </a:gsLst>
          <a:lin ang="5400000" scaled="1"/>
        </a:gradFill>
        <a:effectLst/>
      </p:bgPr>
    </p:bg>
    <p:spTree>
      <p:nvGrpSpPr>
        <p:cNvPr id="1" name=""/>
        <p:cNvGrpSpPr/>
        <p:nvPr/>
      </p:nvGrpSpPr>
      <p:grpSpPr bwMode="auto">
        <a:xfrm>
          <a:off x="0" y="0"/>
          <a:ext cx="0" cy="0"/>
          <a:chOff x="0" y="0"/>
          <a:chExt cx="0" cy="0"/>
        </a:xfrm>
      </p:grpSpPr>
      <p:grpSp>
        <p:nvGrpSpPr>
          <p:cNvPr id="4" name="Group 3"/>
          <p:cNvGrpSpPr/>
          <p:nvPr/>
        </p:nvGrpSpPr>
        <p:grpSpPr bwMode="auto">
          <a:xfrm>
            <a:off x="9768816" y="4285547"/>
            <a:ext cx="2363891" cy="2346231"/>
            <a:chOff x="0" y="0"/>
            <a:chExt cx="2363891" cy="2346231"/>
          </a:xfrm>
        </p:grpSpPr>
        <p:pic>
          <p:nvPicPr>
            <p:cNvPr id="5" name="Picture 4"/>
            <p:cNvPicPr>
              <a:picLocks noChangeAspect="1"/>
            </p:cNvPicPr>
            <p:nvPr/>
          </p:nvPicPr>
          <p:blipFill>
            <a:blip r:embed="rId2"/>
            <a:stretch/>
          </p:blipFill>
          <p:spPr bwMode="auto">
            <a:xfrm>
              <a:off x="0" y="0"/>
              <a:ext cx="2188063" cy="2346231"/>
            </a:xfrm>
            <a:prstGeom prst="rect">
              <a:avLst/>
            </a:prstGeom>
          </p:spPr>
        </p:pic>
        <p:sp>
          <p:nvSpPr>
            <p:cNvPr id="6" name="Parallelogram 5"/>
            <p:cNvSpPr/>
            <p:nvPr/>
          </p:nvSpPr>
          <p:spPr bwMode="auto">
            <a:xfrm rot="16199969" flipV="1">
              <a:off x="1006468" y="778649"/>
              <a:ext cx="1037174" cy="862048"/>
            </a:xfrm>
            <a:prstGeom prst="parallelogram">
              <a:avLst>
                <a:gd name="adj" fmla="val 43568"/>
              </a:avLst>
            </a:prstGeom>
            <a:blipFill>
              <a:blip r:embed="rId3">
                <a:alphaModFix amt="99999"/>
              </a:blip>
              <a:stretch/>
            </a:blipFill>
            <a:ln w="28575" cap="flat" cmpd="sng" algn="ctr">
              <a:solidFill>
                <a:srgbClr val="FF0000"/>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a:p>
          </p:txBody>
        </p:sp>
        <p:cxnSp>
          <p:nvCxnSpPr>
            <p:cNvPr id="7" name="Straight Connector 6"/>
            <p:cNvCxnSpPr>
              <a:cxnSpLocks/>
            </p:cNvCxnSpPr>
            <p:nvPr/>
          </p:nvCxnSpPr>
          <p:spPr bwMode="auto">
            <a:xfrm flipH="1" flipV="1">
              <a:off x="1193650" y="1070226"/>
              <a:ext cx="585120" cy="544579"/>
            </a:xfrm>
            <a:prstGeom prst="line">
              <a:avLst/>
            </a:prstGeom>
            <a:ln w="28575" cap="flat" cmpd="sng" algn="ctr">
              <a:solidFill>
                <a:schemeClr val="accent6"/>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8" name="Straight Connector 7"/>
            <p:cNvCxnSpPr>
              <a:cxnSpLocks/>
            </p:cNvCxnSpPr>
            <p:nvPr/>
          </p:nvCxnSpPr>
          <p:spPr bwMode="auto">
            <a:xfrm flipH="1" flipV="1">
              <a:off x="1778770" y="797936"/>
              <a:ext cx="585120" cy="544579"/>
            </a:xfrm>
            <a:prstGeom prst="line">
              <a:avLst/>
            </a:prstGeom>
            <a:ln w="28575" cap="flat" cmpd="sng" algn="ctr">
              <a:solidFill>
                <a:schemeClr val="accent6"/>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9" name="Straight Connector 8"/>
            <p:cNvCxnSpPr>
              <a:cxnSpLocks/>
            </p:cNvCxnSpPr>
            <p:nvPr/>
          </p:nvCxnSpPr>
          <p:spPr bwMode="auto">
            <a:xfrm flipH="1" flipV="1">
              <a:off x="1193650" y="1538037"/>
              <a:ext cx="585120" cy="544579"/>
            </a:xfrm>
            <a:prstGeom prst="line">
              <a:avLst/>
            </a:prstGeom>
            <a:ln w="28575" cap="flat" cmpd="sng" algn="ctr">
              <a:solidFill>
                <a:schemeClr val="accent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auto">
            <a:xfrm flipH="1" flipV="1">
              <a:off x="1778770" y="1265746"/>
              <a:ext cx="585121" cy="544579"/>
            </a:xfrm>
            <a:prstGeom prst="line">
              <a:avLst/>
            </a:prstGeom>
            <a:ln w="28575" cap="flat" cmpd="sng" algn="ctr">
              <a:solidFill>
                <a:schemeClr val="accent6"/>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grpSp>
      <p:sp>
        <p:nvSpPr>
          <p:cNvPr id="11" name="Title 1"/>
          <p:cNvSpPr>
            <a:spLocks noGrp="1"/>
          </p:cNvSpPr>
          <p:nvPr>
            <p:ph type="title"/>
          </p:nvPr>
        </p:nvSpPr>
        <p:spPr bwMode="auto"/>
        <p:txBody>
          <a:bodyPr/>
          <a:lstStyle/>
          <a:p>
            <a:pPr>
              <a:defRPr/>
            </a:pPr>
            <a:r>
              <a:rPr dirty="0"/>
              <a:t>Design Goals</a:t>
            </a:r>
          </a:p>
        </p:txBody>
      </p:sp>
      <p:sp>
        <p:nvSpPr>
          <p:cNvPr id="12" name="Content Placeholder 2"/>
          <p:cNvSpPr>
            <a:spLocks noGrp="1"/>
          </p:cNvSpPr>
          <p:nvPr>
            <p:ph sz="half" idx="1"/>
          </p:nvPr>
        </p:nvSpPr>
        <p:spPr bwMode="auto">
          <a:xfrm>
            <a:off x="1141410" y="2249485"/>
            <a:ext cx="4878389" cy="4118678"/>
          </a:xfrm>
        </p:spPr>
        <p:txBody>
          <a:bodyPr>
            <a:normAutofit lnSpcReduction="10000"/>
          </a:bodyPr>
          <a:lstStyle/>
          <a:p>
            <a:pPr>
              <a:lnSpc>
                <a:spcPct val="100000"/>
              </a:lnSpc>
              <a:defRPr/>
            </a:pPr>
            <a:r>
              <a:rPr sz="2600" dirty="0"/>
              <a:t>Chainable modular sensor units</a:t>
            </a:r>
            <a:endParaRPr dirty="0"/>
          </a:p>
          <a:p>
            <a:pPr lvl="1">
              <a:lnSpc>
                <a:spcPct val="100000"/>
              </a:lnSpc>
              <a:buFont typeface="Courier New"/>
              <a:buChar char="o"/>
              <a:defRPr/>
            </a:pPr>
            <a:r>
              <a:rPr sz="2400" dirty="0"/>
              <a:t>Simplifies design and wiring for users</a:t>
            </a:r>
          </a:p>
          <a:p>
            <a:pPr>
              <a:lnSpc>
                <a:spcPct val="100000"/>
              </a:lnSpc>
              <a:defRPr/>
            </a:pPr>
            <a:r>
              <a:rPr lang="en-US" sz="2600" b="0" i="0" u="none" strike="noStrike" cap="none" spc="0" dirty="0">
                <a:solidFill>
                  <a:schemeClr val="tx1"/>
                </a:solidFill>
                <a:latin typeface="+mn-lt"/>
                <a:ea typeface="+mn-lt"/>
                <a:cs typeface="+mn-lt"/>
              </a:rPr>
              <a:t>Flexible mounting configurations</a:t>
            </a:r>
            <a:endParaRPr dirty="0"/>
          </a:p>
          <a:p>
            <a:pPr lvl="1">
              <a:lnSpc>
                <a:spcPct val="100000"/>
              </a:lnSpc>
              <a:buFont typeface="Courier New"/>
              <a:buChar char="o"/>
              <a:defRPr/>
            </a:pPr>
            <a:r>
              <a:rPr sz="2400" dirty="0"/>
              <a:t>Can be easily retrofitted onto existing robots</a:t>
            </a:r>
          </a:p>
          <a:p>
            <a:pPr lvl="0">
              <a:lnSpc>
                <a:spcPct val="100000"/>
              </a:lnSpc>
              <a:defRPr/>
            </a:pPr>
            <a:r>
              <a:rPr lang="en-US" sz="2600" b="0" i="0" u="none" strike="noStrike" cap="none" spc="0" dirty="0">
                <a:solidFill>
                  <a:schemeClr val="tx1"/>
                </a:solidFill>
                <a:latin typeface="+mn-lt"/>
                <a:ea typeface="+mn-lt"/>
                <a:cs typeface="+mn-lt"/>
              </a:rPr>
              <a:t>Easy third-party integration</a:t>
            </a:r>
          </a:p>
          <a:p>
            <a:pPr lvl="1">
              <a:lnSpc>
                <a:spcPct val="100000"/>
              </a:lnSpc>
              <a:buFont typeface="Courier New"/>
              <a:buChar char="o"/>
              <a:defRPr/>
            </a:pPr>
            <a:r>
              <a:rPr sz="2400" dirty="0"/>
              <a:t>Compatible with popular ecosystems for electronics prototyping</a:t>
            </a:r>
          </a:p>
          <a:p>
            <a:pPr>
              <a:defRPr/>
            </a:pPr>
            <a:endParaRPr dirty="0"/>
          </a:p>
        </p:txBody>
      </p:sp>
      <p:pic>
        <p:nvPicPr>
          <p:cNvPr id="13" name="Picture 12"/>
          <p:cNvPicPr>
            <a:picLocks noChangeAspect="1"/>
          </p:cNvPicPr>
          <p:nvPr/>
        </p:nvPicPr>
        <p:blipFill>
          <a:blip r:embed="rId4"/>
          <a:stretch/>
        </p:blipFill>
        <p:spPr bwMode="auto">
          <a:xfrm>
            <a:off x="6019799" y="4294330"/>
            <a:ext cx="3764071" cy="2323715"/>
          </a:xfrm>
          <a:prstGeom prst="rect">
            <a:avLst/>
          </a:prstGeom>
        </p:spPr>
      </p:pic>
      <p:pic>
        <p:nvPicPr>
          <p:cNvPr id="14" name="Picture 13"/>
          <p:cNvPicPr>
            <a:picLocks noChangeAspect="1"/>
          </p:cNvPicPr>
          <p:nvPr/>
        </p:nvPicPr>
        <p:blipFill>
          <a:blip r:embed="rId5"/>
          <a:stretch/>
        </p:blipFill>
        <p:spPr bwMode="auto">
          <a:xfrm rot="16199969">
            <a:off x="7837203" y="-28352"/>
            <a:ext cx="3863225" cy="4296008"/>
          </a:xfrm>
          <a:prstGeom prst="rect">
            <a:avLst/>
          </a:prstGeom>
        </p:spPr>
      </p:pic>
      <p:sp>
        <p:nvSpPr>
          <p:cNvPr id="15" name="Arrow: Right 14"/>
          <p:cNvSpPr/>
          <p:nvPr/>
        </p:nvSpPr>
        <p:spPr bwMode="auto">
          <a:xfrm rot="11669912">
            <a:off x="8894981" y="3347135"/>
            <a:ext cx="1291789" cy="259676"/>
          </a:xfrm>
          <a:prstGeom prst="rightArrow">
            <a:avLst>
              <a:gd name="adj1" fmla="val 50000"/>
              <a:gd name="adj2" fmla="val 50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sp>
      <p:cxnSp>
        <p:nvCxnSpPr>
          <p:cNvPr id="16" name="Connector: Curved 15"/>
          <p:cNvCxnSpPr>
            <a:cxnSpLocks/>
          </p:cNvCxnSpPr>
          <p:nvPr/>
        </p:nvCxnSpPr>
        <p:spPr bwMode="auto">
          <a:xfrm flipV="1">
            <a:off x="8808241" y="2728912"/>
            <a:ext cx="185737" cy="238124"/>
          </a:xfrm>
          <a:prstGeom prst="curvedConnector3">
            <a:avLst>
              <a:gd name="adj1" fmla="val 50000"/>
            </a:avLst>
          </a:prstGeom>
          <a:ln w="12699" cap="flat" cmpd="sng" algn="ctr">
            <a:solidFill>
              <a:schemeClr val="bg1"/>
            </a:solidFill>
            <a:prstDash val="solid"/>
            <a:miter/>
          </a:ln>
        </p:spPr>
        <p:style>
          <a:lnRef idx="1">
            <a:schemeClr val="accent1">
              <a:shade val="50000"/>
            </a:schemeClr>
          </a:lnRef>
          <a:fillRef idx="0">
            <a:schemeClr val="accent1"/>
          </a:fillRef>
          <a:effectRef idx="0">
            <a:schemeClr val="accent1"/>
          </a:effectRef>
          <a:fontRef idx="minor">
            <a:schemeClr val="tx1"/>
          </a:fontRef>
        </p:style>
      </p:cxnSp>
      <p:cxnSp>
        <p:nvCxnSpPr>
          <p:cNvPr id="17" name="Connector: Curved 16"/>
          <p:cNvCxnSpPr>
            <a:cxnSpLocks/>
          </p:cNvCxnSpPr>
          <p:nvPr/>
        </p:nvCxnSpPr>
        <p:spPr bwMode="auto">
          <a:xfrm flipV="1">
            <a:off x="8883045" y="2786061"/>
            <a:ext cx="185736" cy="238123"/>
          </a:xfrm>
          <a:prstGeom prst="curvedConnector3">
            <a:avLst>
              <a:gd name="adj1" fmla="val 50000"/>
            </a:avLst>
          </a:prstGeom>
          <a:ln w="12699" cap="flat" cmpd="sng" algn="ctr">
            <a:solidFill>
              <a:schemeClr val="bg1"/>
            </a:solidFill>
            <a:prstDash val="solid"/>
            <a:miter/>
          </a:ln>
        </p:spPr>
        <p:style>
          <a:lnRef idx="1">
            <a:schemeClr val="accent1">
              <a:shade val="50000"/>
            </a:schemeClr>
          </a:lnRef>
          <a:fillRef idx="0">
            <a:schemeClr val="accent1"/>
          </a:fillRef>
          <a:effectRef idx="0">
            <a:schemeClr val="accent1"/>
          </a:effectRef>
          <a:fontRef idx="minor">
            <a:schemeClr val="tx1"/>
          </a:fontRef>
        </p:style>
      </p:cxnSp>
      <p:cxnSp>
        <p:nvCxnSpPr>
          <p:cNvPr id="18" name="Connector: Curved 17"/>
          <p:cNvCxnSpPr>
            <a:cxnSpLocks/>
          </p:cNvCxnSpPr>
          <p:nvPr/>
        </p:nvCxnSpPr>
        <p:spPr bwMode="auto">
          <a:xfrm flipV="1">
            <a:off x="8970166" y="2833687"/>
            <a:ext cx="176212" cy="233362"/>
          </a:xfrm>
          <a:prstGeom prst="curvedConnector3">
            <a:avLst>
              <a:gd name="adj1" fmla="val 50000"/>
            </a:avLst>
          </a:prstGeom>
          <a:ln w="12699" cap="flat" cmpd="sng" algn="ctr">
            <a:solidFill>
              <a:schemeClr val="bg1"/>
            </a:solidFill>
            <a:prstDash val="solid"/>
            <a:miter/>
          </a:ln>
        </p:spPr>
        <p:style>
          <a:lnRef idx="1">
            <a:schemeClr val="accent1">
              <a:shade val="50000"/>
            </a:schemeClr>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bg>
      <p:bgPr>
        <a:gradFill>
          <a:gsLst>
            <a:gs pos="100000">
              <a:srgbClr val="00B0F0"/>
            </a:gs>
            <a:gs pos="0">
              <a:schemeClr val="bg2"/>
            </a:gs>
          </a:gsLst>
          <a:lin ang="5400000" scaled="1"/>
        </a:gradFill>
        <a:effectLst/>
      </p:bgPr>
    </p:bg>
    <p:spTree>
      <p:nvGrpSpPr>
        <p:cNvPr id="1" name=""/>
        <p:cNvGrpSpPr/>
        <p:nvPr/>
      </p:nvGrpSpPr>
      <p:grpSpPr bwMode="auto">
        <a:xfrm>
          <a:off x="0" y="0"/>
          <a:ext cx="0" cy="0"/>
          <a:chOff x="0" y="0"/>
          <a:chExt cx="0" cy="0"/>
        </a:xfrm>
      </p:grpSpPr>
      <p:pic>
        <p:nvPicPr>
          <p:cNvPr id="3" name="Picture 2" descr="A picture containing drawing, clock&#10;&#10;Description automatically generated">
            <a:extLst>
              <a:ext uri="{FF2B5EF4-FFF2-40B4-BE49-F238E27FC236}">
                <a16:creationId xmlns:a16="http://schemas.microsoft.com/office/drawing/2014/main" id="{500382D6-7D8C-4AED-B815-EDEC288BB9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7489" y="1695290"/>
            <a:ext cx="9170176" cy="4353757"/>
          </a:xfrm>
          <a:prstGeom prst="rect">
            <a:avLst/>
          </a:prstGeom>
        </p:spPr>
      </p:pic>
      <p:sp>
        <p:nvSpPr>
          <p:cNvPr id="4" name="Title 1"/>
          <p:cNvSpPr>
            <a:spLocks noGrp="1"/>
          </p:cNvSpPr>
          <p:nvPr>
            <p:ph type="title"/>
          </p:nvPr>
        </p:nvSpPr>
        <p:spPr bwMode="auto"/>
        <p:txBody>
          <a:bodyPr/>
          <a:lstStyle/>
          <a:p>
            <a:pPr>
              <a:defRPr/>
            </a:pPr>
            <a:r>
              <a:t>Design Concept</a:t>
            </a:r>
          </a:p>
        </p:txBody>
      </p:sp>
      <p:pic>
        <p:nvPicPr>
          <p:cNvPr id="6" name="Picture 5"/>
          <p:cNvPicPr>
            <a:picLocks noChangeAspect="1"/>
          </p:cNvPicPr>
          <p:nvPr/>
        </p:nvPicPr>
        <p:blipFill>
          <a:blip r:embed="rId4"/>
          <a:stretch/>
        </p:blipFill>
        <p:spPr bwMode="auto">
          <a:xfrm>
            <a:off x="5159896" y="3645024"/>
            <a:ext cx="1584176" cy="157363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 name="Rectangle 10"/>
          <p:cNvSpPr/>
          <p:nvPr/>
        </p:nvSpPr>
        <p:spPr bwMode="auto">
          <a:xfrm>
            <a:off x="8025624" y="845343"/>
            <a:ext cx="3929062" cy="3718365"/>
          </a:xfrm>
          <a:prstGeom prst="rect">
            <a:avLst/>
          </a:prstGeom>
          <a:solidFill>
            <a:schemeClr val="tx1"/>
          </a:solidFill>
          <a:ln w="12700" cap="flat" cmpd="sng" algn="ctr">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sp>
      <p:pic>
        <p:nvPicPr>
          <p:cNvPr id="4" name="Picture 3"/>
          <p:cNvPicPr>
            <a:picLocks noChangeAspect="1"/>
          </p:cNvPicPr>
          <p:nvPr/>
        </p:nvPicPr>
        <p:blipFill>
          <a:blip r:embed="rId2"/>
          <a:stretch/>
        </p:blipFill>
        <p:spPr bwMode="auto">
          <a:xfrm>
            <a:off x="9267617" y="5185965"/>
            <a:ext cx="1732738" cy="1247168"/>
          </a:xfrm>
          <a:prstGeom prst="rect">
            <a:avLst/>
          </a:prstGeom>
        </p:spPr>
      </p:pic>
      <p:pic>
        <p:nvPicPr>
          <p:cNvPr id="5" name="Picture 4"/>
          <p:cNvPicPr>
            <a:picLocks noChangeAspect="1"/>
          </p:cNvPicPr>
          <p:nvPr/>
        </p:nvPicPr>
        <p:blipFill>
          <a:blip r:embed="rId2"/>
          <a:stretch/>
        </p:blipFill>
        <p:spPr bwMode="auto">
          <a:xfrm>
            <a:off x="6845836" y="5185965"/>
            <a:ext cx="1732738" cy="1247168"/>
          </a:xfrm>
          <a:prstGeom prst="rect">
            <a:avLst/>
          </a:prstGeom>
        </p:spPr>
      </p:pic>
      <p:pic>
        <p:nvPicPr>
          <p:cNvPr id="7" name="Picture 6"/>
          <p:cNvPicPr>
            <a:picLocks noChangeAspect="1"/>
          </p:cNvPicPr>
          <p:nvPr/>
        </p:nvPicPr>
        <p:blipFill>
          <a:blip r:embed="rId3"/>
          <a:srcRect l="8260" r="7822"/>
          <a:stretch/>
        </p:blipFill>
        <p:spPr bwMode="auto">
          <a:xfrm>
            <a:off x="8513984" y="845343"/>
            <a:ext cx="2952343" cy="3701971"/>
          </a:xfrm>
          <a:prstGeom prst="rect">
            <a:avLst/>
          </a:prstGeom>
        </p:spPr>
      </p:pic>
      <p:sp>
        <p:nvSpPr>
          <p:cNvPr id="8" name="Title 1"/>
          <p:cNvSpPr>
            <a:spLocks noGrp="1"/>
          </p:cNvSpPr>
          <p:nvPr>
            <p:ph type="title"/>
          </p:nvPr>
        </p:nvSpPr>
        <p:spPr bwMode="auto"/>
        <p:txBody>
          <a:bodyPr/>
          <a:lstStyle/>
          <a:p>
            <a:pPr>
              <a:defRPr/>
            </a:pPr>
            <a:r>
              <a:t>Sensing Solution</a:t>
            </a:r>
          </a:p>
        </p:txBody>
      </p:sp>
      <p:sp>
        <p:nvSpPr>
          <p:cNvPr id="9" name="Content Placeholder 2"/>
          <p:cNvSpPr>
            <a:spLocks noGrp="1"/>
          </p:cNvSpPr>
          <p:nvPr>
            <p:ph idx="1"/>
          </p:nvPr>
        </p:nvSpPr>
        <p:spPr bwMode="auto">
          <a:xfrm>
            <a:off x="838196" y="1825623"/>
            <a:ext cx="6248780" cy="4351338"/>
          </a:xfrm>
        </p:spPr>
        <p:txBody>
          <a:bodyPr>
            <a:normAutofit/>
          </a:bodyPr>
          <a:lstStyle/>
          <a:p>
            <a:pPr>
              <a:lnSpc>
                <a:spcPct val="114999"/>
              </a:lnSpc>
              <a:defRPr/>
            </a:pPr>
            <a:r>
              <a:rPr lang="en-US" sz="2800" b="0" i="0" u="none" strike="noStrike" cap="none" spc="0" dirty="0">
                <a:solidFill>
                  <a:schemeClr val="tx1"/>
                </a:solidFill>
                <a:latin typeface="+mn-lt"/>
                <a:ea typeface="+mn-ea"/>
                <a:cs typeface="+mn-cs"/>
              </a:rPr>
              <a:t>Flex PCB allows film to deform</a:t>
            </a:r>
            <a:endParaRPr sz="2800" dirty="0"/>
          </a:p>
          <a:p>
            <a:pPr>
              <a:lnSpc>
                <a:spcPct val="114999"/>
              </a:lnSpc>
              <a:defRPr/>
            </a:pPr>
            <a:r>
              <a:rPr sz="2800" dirty="0"/>
              <a:t>Piezoresistive film </a:t>
            </a:r>
            <a:r>
              <a:rPr lang="en-US" sz="2800" b="0" i="0" u="none" strike="noStrike" cap="none" spc="0" dirty="0">
                <a:solidFill>
                  <a:schemeClr val="tx1"/>
                </a:solidFill>
                <a:latin typeface="+mn-lt"/>
                <a:ea typeface="+mn-ea"/>
                <a:cs typeface="+mn-cs"/>
              </a:rPr>
              <a:t>(</a:t>
            </a:r>
            <a:r>
              <a:rPr lang="en-US" sz="2800" b="0" i="0" u="none" strike="noStrike" cap="none" spc="0" dirty="0" err="1">
                <a:solidFill>
                  <a:schemeClr val="tx1"/>
                </a:solidFill>
                <a:latin typeface="+mn-lt"/>
                <a:ea typeface="+mn-ea"/>
                <a:cs typeface="+mn-cs"/>
              </a:rPr>
              <a:t>Velostat</a:t>
            </a:r>
            <a:r>
              <a:rPr lang="en-US" sz="2800" b="0" i="0" u="none" strike="noStrike" cap="none" spc="0" dirty="0">
                <a:solidFill>
                  <a:schemeClr val="tx1"/>
                </a:solidFill>
                <a:latin typeface="+mn-lt"/>
                <a:ea typeface="+mn-ea"/>
                <a:cs typeface="+mn-cs"/>
              </a:rPr>
              <a:t>)</a:t>
            </a:r>
            <a:r>
              <a:rPr sz="2800" dirty="0"/>
              <a:t> changes resistance with strain</a:t>
            </a:r>
          </a:p>
          <a:p>
            <a:pPr>
              <a:lnSpc>
                <a:spcPct val="114999"/>
              </a:lnSpc>
              <a:defRPr/>
            </a:pPr>
            <a:r>
              <a:rPr sz="2800" dirty="0"/>
              <a:t>Row-column pattern allows reading in 16 different points</a:t>
            </a:r>
          </a:p>
        </p:txBody>
      </p:sp>
      <p:pic>
        <p:nvPicPr>
          <p:cNvPr id="10" name="Picture 9"/>
          <p:cNvPicPr>
            <a:picLocks noChangeAspect="1"/>
          </p:cNvPicPr>
          <p:nvPr/>
        </p:nvPicPr>
        <p:blipFill>
          <a:blip r:embed="rId2"/>
          <a:stretch/>
        </p:blipFill>
        <p:spPr bwMode="auto">
          <a:xfrm>
            <a:off x="4363257" y="5185965"/>
            <a:ext cx="1732738" cy="1247168"/>
          </a:xfrm>
          <a:prstGeom prst="rect">
            <a:avLst/>
          </a:prstGeom>
        </p:spPr>
      </p:pic>
      <p:cxnSp>
        <p:nvCxnSpPr>
          <p:cNvPr id="12" name="Straight Connector 11"/>
          <p:cNvCxnSpPr>
            <a:cxnSpLocks/>
          </p:cNvCxnSpPr>
          <p:nvPr/>
        </p:nvCxnSpPr>
        <p:spPr bwMode="auto">
          <a:xfrm flipH="1">
            <a:off x="10954968" y="4571999"/>
            <a:ext cx="999718" cy="1857373"/>
          </a:xfrm>
          <a:prstGeom prst="line">
            <a:avLst/>
          </a:prstGeom>
          <a:ln w="12699" cap="flat" cmpd="sng" algn="ctr">
            <a:solidFill>
              <a:schemeClr val="tx1"/>
            </a:solidFill>
            <a:prstDash val="solid"/>
            <a:miter/>
          </a:ln>
        </p:spPr>
        <p:style>
          <a:lnRef idx="1">
            <a:schemeClr val="accent1">
              <a:shade val="50000"/>
            </a:schemeClr>
          </a:lnRef>
          <a:fillRef idx="0">
            <a:schemeClr val="accent1"/>
          </a:fillRef>
          <a:effectRef idx="0">
            <a:schemeClr val="accent1"/>
          </a:effectRef>
          <a:fontRef idx="minor">
            <a:schemeClr val="tx1"/>
          </a:fontRef>
        </p:style>
      </p:cxnSp>
      <p:cxnSp>
        <p:nvCxnSpPr>
          <p:cNvPr id="13" name="Straight Connector 12"/>
          <p:cNvCxnSpPr>
            <a:cxnSpLocks/>
          </p:cNvCxnSpPr>
          <p:nvPr/>
        </p:nvCxnSpPr>
        <p:spPr bwMode="auto">
          <a:xfrm>
            <a:off x="8025624" y="4564062"/>
            <a:ext cx="1275124" cy="1852323"/>
          </a:xfrm>
          <a:prstGeom prst="line">
            <a:avLst/>
          </a:prstGeom>
          <a:ln w="12699" cap="flat" cmpd="sng" algn="ctr">
            <a:solidFill>
              <a:schemeClr val="tx1"/>
            </a:solidFill>
            <a:prstDash val="solid"/>
            <a:miter/>
          </a:ln>
        </p:spPr>
        <p:style>
          <a:lnRef idx="1">
            <a:schemeClr val="accent1">
              <a:shade val="50000"/>
            </a:schemeClr>
          </a:lnRef>
          <a:fillRef idx="0">
            <a:schemeClr val="accent1"/>
          </a:fillRef>
          <a:effectRef idx="0">
            <a:schemeClr val="accent1"/>
          </a:effectRef>
          <a:fontRef idx="minor">
            <a:schemeClr val="tx1"/>
          </a:fontRef>
        </p:style>
      </p:cxnSp>
      <p:sp>
        <p:nvSpPr>
          <p:cNvPr id="14" name="Arrow: Left 13"/>
          <p:cNvSpPr/>
          <p:nvPr/>
        </p:nvSpPr>
        <p:spPr bwMode="auto">
          <a:xfrm rot="10270440">
            <a:off x="6067248" y="1674099"/>
            <a:ext cx="2360266" cy="436784"/>
          </a:xfrm>
          <a:prstGeom prst="leftArrow">
            <a:avLst>
              <a:gd name="adj1" fmla="val 32508"/>
              <a:gd name="adj2" fmla="val 50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p:cNvCxnSpPr>
            <a:cxnSpLocks/>
          </p:cNvCxnSpPr>
          <p:nvPr/>
        </p:nvCxnSpPr>
        <p:spPr bwMode="auto">
          <a:xfrm>
            <a:off x="9023133" y="4564062"/>
            <a:ext cx="396678" cy="708706"/>
          </a:xfrm>
          <a:prstGeom prst="line">
            <a:avLst/>
          </a:prstGeom>
          <a:ln w="12699" cap="flat" cmpd="sng" algn="ctr">
            <a:solidFill>
              <a:schemeClr val="tx1"/>
            </a:solidFill>
            <a:prstDash val="solid"/>
            <a:miter/>
          </a:ln>
        </p:spPr>
        <p:style>
          <a:lnRef idx="1">
            <a:schemeClr val="accent1">
              <a:shade val="50000"/>
            </a:schemeClr>
          </a:lnRef>
          <a:fillRef idx="0">
            <a:schemeClr val="accent1"/>
          </a:fillRef>
          <a:effectRef idx="0">
            <a:schemeClr val="accent1"/>
          </a:effectRef>
          <a:fontRef idx="minor">
            <a:schemeClr val="tx1"/>
          </a:fontRef>
        </p:style>
      </p:cxnSp>
      <p:cxnSp>
        <p:nvCxnSpPr>
          <p:cNvPr id="16" name="Straight Connector 15"/>
          <p:cNvCxnSpPr>
            <a:cxnSpLocks/>
          </p:cNvCxnSpPr>
          <p:nvPr/>
        </p:nvCxnSpPr>
        <p:spPr bwMode="auto">
          <a:xfrm flipH="1">
            <a:off x="10846820" y="4564062"/>
            <a:ext cx="240062" cy="708352"/>
          </a:xfrm>
          <a:prstGeom prst="line">
            <a:avLst/>
          </a:prstGeom>
          <a:ln w="12699" cap="flat" cmpd="sng" algn="ctr">
            <a:solidFill>
              <a:schemeClr val="tx1"/>
            </a:solidFill>
            <a:prstDash val="solid"/>
            <a:miter/>
          </a:ln>
        </p:spPr>
        <p:style>
          <a:lnRef idx="1">
            <a:schemeClr val="accent1">
              <a:shade val="50000"/>
            </a:schemeClr>
          </a:lnRef>
          <a:fillRef idx="0">
            <a:schemeClr val="accent1"/>
          </a:fillRef>
          <a:effectRef idx="0">
            <a:schemeClr val="accent1"/>
          </a:effectRef>
          <a:fontRef idx="minor">
            <a:schemeClr val="tx1"/>
          </a:fontRef>
        </p:style>
      </p:cxnSp>
      <p:sp>
        <p:nvSpPr>
          <p:cNvPr id="17" name="Arrow: Left-Right 16"/>
          <p:cNvSpPr/>
          <p:nvPr/>
        </p:nvSpPr>
        <p:spPr bwMode="auto">
          <a:xfrm>
            <a:off x="6095095" y="5653068"/>
            <a:ext cx="755130" cy="312964"/>
          </a:xfrm>
          <a:prstGeom prst="leftRightArrow">
            <a:avLst>
              <a:gd name="adj1" fmla="val 50000"/>
              <a:gd name="adj2" fmla="val 50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sp>
      <p:pic>
        <p:nvPicPr>
          <p:cNvPr id="18" name="Picture 17"/>
          <p:cNvPicPr>
            <a:picLocks noChangeAspect="1"/>
          </p:cNvPicPr>
          <p:nvPr/>
        </p:nvPicPr>
        <p:blipFill>
          <a:blip r:embed="rId2"/>
          <a:stretch/>
        </p:blipFill>
        <p:spPr bwMode="auto">
          <a:xfrm>
            <a:off x="1802513" y="5185965"/>
            <a:ext cx="1732738" cy="1247168"/>
          </a:xfrm>
          <a:prstGeom prst="rect">
            <a:avLst/>
          </a:prstGeom>
        </p:spPr>
      </p:pic>
      <p:sp>
        <p:nvSpPr>
          <p:cNvPr id="19" name="Arrow: Left-Right 18"/>
          <p:cNvSpPr/>
          <p:nvPr/>
        </p:nvSpPr>
        <p:spPr bwMode="auto">
          <a:xfrm>
            <a:off x="3535252" y="5653067"/>
            <a:ext cx="755130" cy="312963"/>
          </a:xfrm>
          <a:prstGeom prst="leftRightArrow">
            <a:avLst>
              <a:gd name="adj1" fmla="val 5000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sp>
      <p:sp>
        <p:nvSpPr>
          <p:cNvPr id="20" name="Arrow: Left 19"/>
          <p:cNvSpPr/>
          <p:nvPr/>
        </p:nvSpPr>
        <p:spPr bwMode="auto">
          <a:xfrm rot="10557835">
            <a:off x="7070274" y="2436139"/>
            <a:ext cx="1460890" cy="436784"/>
          </a:xfrm>
          <a:prstGeom prst="leftArrow">
            <a:avLst>
              <a:gd name="adj1" fmla="val 32508"/>
              <a:gd name="adj2" fmla="val 50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sp>
      <p:sp>
        <p:nvSpPr>
          <p:cNvPr id="6" name="Arrow: Left-Right 5"/>
          <p:cNvSpPr/>
          <p:nvPr/>
        </p:nvSpPr>
        <p:spPr bwMode="auto">
          <a:xfrm>
            <a:off x="8545618" y="5653067"/>
            <a:ext cx="755130" cy="312963"/>
          </a:xfrm>
          <a:prstGeom prst="leftRightArrow">
            <a:avLst>
              <a:gd name="adj1" fmla="val 50000"/>
              <a:gd name="adj2" fmla="val 50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t>Design Alternatives - Materials</a:t>
            </a:r>
          </a:p>
        </p:txBody>
      </p:sp>
      <p:sp>
        <p:nvSpPr>
          <p:cNvPr id="5" name="Content Placeholder 2"/>
          <p:cNvSpPr>
            <a:spLocks noGrp="1"/>
          </p:cNvSpPr>
          <p:nvPr>
            <p:ph idx="1"/>
          </p:nvPr>
        </p:nvSpPr>
        <p:spPr bwMode="auto">
          <a:xfrm>
            <a:off x="838197" y="1825623"/>
            <a:ext cx="6334045" cy="4351338"/>
          </a:xfrm>
        </p:spPr>
        <p:txBody>
          <a:bodyPr>
            <a:normAutofit lnSpcReduction="10000"/>
          </a:bodyPr>
          <a:lstStyle/>
          <a:p>
            <a:pPr lvl="0">
              <a:lnSpc>
                <a:spcPct val="114999"/>
              </a:lnSpc>
              <a:defRPr/>
            </a:pPr>
            <a:r>
              <a:rPr dirty="0"/>
              <a:t>EX-STATIC</a:t>
            </a:r>
          </a:p>
          <a:p>
            <a:pPr lvl="1">
              <a:lnSpc>
                <a:spcPct val="114999"/>
              </a:lnSpc>
              <a:buFont typeface="Courier New"/>
              <a:buChar char="o"/>
              <a:defRPr/>
            </a:pPr>
            <a:r>
              <a:rPr sz="2600" dirty="0"/>
              <a:t>Thin, inexpensive, and flexible </a:t>
            </a:r>
            <a:r>
              <a:rPr lang="en-US" sz="2600" b="0" i="0" u="none" strike="noStrike" cap="none" spc="0" dirty="0"/>
              <a:t>conductive fabric </a:t>
            </a:r>
            <a:endParaRPr sz="2600" dirty="0"/>
          </a:p>
          <a:p>
            <a:pPr lvl="1">
              <a:lnSpc>
                <a:spcPct val="114999"/>
              </a:lnSpc>
              <a:buFont typeface="Courier New"/>
              <a:buChar char="o"/>
              <a:defRPr/>
            </a:pPr>
            <a:r>
              <a:rPr sz="2600" dirty="0"/>
              <a:t>Good force localization</a:t>
            </a:r>
          </a:p>
          <a:p>
            <a:pPr lvl="1">
              <a:lnSpc>
                <a:spcPct val="114999"/>
              </a:lnSpc>
              <a:buFont typeface="Courier New"/>
              <a:buChar char="o"/>
              <a:defRPr/>
            </a:pPr>
            <a:r>
              <a:rPr sz="2600" dirty="0"/>
              <a:t>Poor magnitude response due to high conductivity</a:t>
            </a:r>
          </a:p>
          <a:p>
            <a:pPr lvl="1">
              <a:lnSpc>
                <a:spcPct val="114999"/>
              </a:lnSpc>
              <a:buFont typeface="Courier New"/>
              <a:buChar char="o"/>
              <a:defRPr/>
            </a:pPr>
            <a:r>
              <a:rPr sz="2400" dirty="0"/>
              <a:t>Not compatible with stacked design due to very low resistance with no added strain</a:t>
            </a:r>
          </a:p>
          <a:p>
            <a:pPr lvl="1">
              <a:lnSpc>
                <a:spcPct val="114999"/>
              </a:lnSpc>
              <a:buFont typeface="Courier New"/>
              <a:buChar char="o"/>
              <a:defRPr/>
            </a:pPr>
            <a:r>
              <a:rPr sz="2400" dirty="0"/>
              <a:t>Easy to short between fabric fibers</a:t>
            </a:r>
          </a:p>
          <a:p>
            <a:pPr lvl="1">
              <a:buFont typeface="Courier New"/>
              <a:buChar char="o"/>
              <a:defRPr/>
            </a:pPr>
            <a:endParaRPr dirty="0"/>
          </a:p>
        </p:txBody>
      </p:sp>
      <p:pic>
        <p:nvPicPr>
          <p:cNvPr id="6" name="Picture 5"/>
          <p:cNvPicPr>
            <a:picLocks noChangeAspect="1"/>
          </p:cNvPicPr>
          <p:nvPr/>
        </p:nvPicPr>
        <p:blipFill>
          <a:blip r:embed="rId2"/>
          <a:stretch/>
        </p:blipFill>
        <p:spPr bwMode="auto">
          <a:xfrm>
            <a:off x="7748624" y="1564144"/>
            <a:ext cx="3056670" cy="2345202"/>
          </a:xfrm>
          <a:prstGeom prst="rect">
            <a:avLst/>
          </a:prstGeom>
        </p:spPr>
      </p:pic>
      <p:pic>
        <p:nvPicPr>
          <p:cNvPr id="7" name="Picture 6"/>
          <p:cNvPicPr>
            <a:picLocks noChangeAspect="1"/>
          </p:cNvPicPr>
          <p:nvPr/>
        </p:nvPicPr>
        <p:blipFill>
          <a:blip r:embed="rId3"/>
          <a:stretch/>
        </p:blipFill>
        <p:spPr bwMode="auto">
          <a:xfrm rot="10799989">
            <a:off x="7475218" y="3998103"/>
            <a:ext cx="3435165" cy="2576373"/>
          </a:xfrm>
          <a:prstGeom prst="rect">
            <a:avLst/>
          </a:prstGeom>
        </p:spPr>
      </p:pic>
      <p:sp>
        <p:nvSpPr>
          <p:cNvPr id="8" name="Arrow: Left 7"/>
          <p:cNvSpPr/>
          <p:nvPr/>
        </p:nvSpPr>
        <p:spPr bwMode="auto">
          <a:xfrm rot="9538291">
            <a:off x="6502547" y="5138650"/>
            <a:ext cx="897119" cy="542156"/>
          </a:xfrm>
          <a:prstGeom prst="leftArrow">
            <a:avLst>
              <a:gd name="adj1" fmla="val 32508"/>
              <a:gd name="adj2" fmla="val 50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sp>
      <p:sp>
        <p:nvSpPr>
          <p:cNvPr id="3" name="Plus Sign 2">
            <a:extLst>
              <a:ext uri="{FF2B5EF4-FFF2-40B4-BE49-F238E27FC236}">
                <a16:creationId xmlns:a16="http://schemas.microsoft.com/office/drawing/2014/main" id="{D24B4B95-1045-4CC8-A135-46CD6C036AFD}"/>
              </a:ext>
            </a:extLst>
          </p:cNvPr>
          <p:cNvSpPr/>
          <p:nvPr/>
        </p:nvSpPr>
        <p:spPr bwMode="auto">
          <a:xfrm>
            <a:off x="746552" y="3380133"/>
            <a:ext cx="488710" cy="47137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lus Sign 10">
            <a:extLst>
              <a:ext uri="{FF2B5EF4-FFF2-40B4-BE49-F238E27FC236}">
                <a16:creationId xmlns:a16="http://schemas.microsoft.com/office/drawing/2014/main" id="{30CD71D6-52DF-4462-A70B-B41696B73180}"/>
              </a:ext>
            </a:extLst>
          </p:cNvPr>
          <p:cNvSpPr/>
          <p:nvPr/>
        </p:nvSpPr>
        <p:spPr bwMode="auto">
          <a:xfrm>
            <a:off x="746552" y="2397033"/>
            <a:ext cx="488710" cy="47137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ication Sign 11">
            <a:extLst>
              <a:ext uri="{FF2B5EF4-FFF2-40B4-BE49-F238E27FC236}">
                <a16:creationId xmlns:a16="http://schemas.microsoft.com/office/drawing/2014/main" id="{FA94848D-1C09-4901-B6E9-017A16023A8C}"/>
              </a:ext>
            </a:extLst>
          </p:cNvPr>
          <p:cNvSpPr/>
          <p:nvPr/>
        </p:nvSpPr>
        <p:spPr>
          <a:xfrm>
            <a:off x="715692" y="3911299"/>
            <a:ext cx="519570" cy="471370"/>
          </a:xfrm>
          <a:prstGeom prst="mathMultiply">
            <a:avLst/>
          </a:prstGeom>
          <a:solidFill>
            <a:srgbClr val="FF00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ltiplication Sign 13">
            <a:extLst>
              <a:ext uri="{FF2B5EF4-FFF2-40B4-BE49-F238E27FC236}">
                <a16:creationId xmlns:a16="http://schemas.microsoft.com/office/drawing/2014/main" id="{A6C616ED-7D35-44A7-AEC2-A4F14BBBED2C}"/>
              </a:ext>
            </a:extLst>
          </p:cNvPr>
          <p:cNvSpPr/>
          <p:nvPr/>
        </p:nvSpPr>
        <p:spPr bwMode="auto">
          <a:xfrm>
            <a:off x="715692" y="4473843"/>
            <a:ext cx="519570" cy="471370"/>
          </a:xfrm>
          <a:prstGeom prst="mathMultiply">
            <a:avLst/>
          </a:prstGeom>
          <a:solidFill>
            <a:srgbClr val="FF00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ication Sign 15">
            <a:extLst>
              <a:ext uri="{FF2B5EF4-FFF2-40B4-BE49-F238E27FC236}">
                <a16:creationId xmlns:a16="http://schemas.microsoft.com/office/drawing/2014/main" id="{A7AC737C-DC26-4FED-BA53-4C33E25457E9}"/>
              </a:ext>
            </a:extLst>
          </p:cNvPr>
          <p:cNvSpPr/>
          <p:nvPr/>
        </p:nvSpPr>
        <p:spPr bwMode="auto">
          <a:xfrm>
            <a:off x="715692" y="5325402"/>
            <a:ext cx="519570" cy="471370"/>
          </a:xfrm>
          <a:prstGeom prst="mathMultiply">
            <a:avLst/>
          </a:prstGeom>
          <a:solidFill>
            <a:srgbClr val="FF00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00B0F0"/>
            </a:gs>
            <a:gs pos="74000">
              <a:schemeClr val="bg2"/>
            </a:gs>
            <a:gs pos="83000">
              <a:schemeClr val="bg2"/>
            </a:gs>
            <a:gs pos="100000">
              <a:schemeClr val="bg2"/>
            </a:gs>
          </a:gsLst>
          <a:lin ang="5400000" scaled="1"/>
        </a:gradFill>
        <a:effectLst/>
      </p:bgPr>
    </p:bg>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t>Rigid PCB Circuits</a:t>
            </a:r>
          </a:p>
        </p:txBody>
      </p:sp>
      <p:pic>
        <p:nvPicPr>
          <p:cNvPr id="5" name="Picture 4"/>
          <p:cNvPicPr>
            <a:picLocks noChangeAspect="1"/>
          </p:cNvPicPr>
          <p:nvPr/>
        </p:nvPicPr>
        <p:blipFill>
          <a:blip r:embed="rId2"/>
          <a:stretch/>
        </p:blipFill>
        <p:spPr bwMode="auto">
          <a:xfrm>
            <a:off x="3993194" y="1829696"/>
            <a:ext cx="4208779" cy="4076716"/>
          </a:xfrm>
          <a:prstGeom prst="rect">
            <a:avLst/>
          </a:prstGeom>
        </p:spPr>
      </p:pic>
      <p:sp>
        <p:nvSpPr>
          <p:cNvPr id="6" name="Text Placeholder 2"/>
          <p:cNvSpPr>
            <a:spLocks noGrp="1"/>
          </p:cNvSpPr>
          <p:nvPr/>
        </p:nvSpPr>
        <p:spPr bwMode="auto">
          <a:xfrm>
            <a:off x="9605025" y="2049298"/>
            <a:ext cx="1870461" cy="1302395"/>
          </a:xfrm>
        </p:spPr>
        <p:txBody>
          <a:bodyPr vert="horz" lIns="91440" tIns="45720" rIns="91440" bIns="45720" rtlCol="0" anchor="b"/>
          <a:lstStyle>
            <a:lvl1pPr marL="0" indent="0" algn="l" defTabSz="914400">
              <a:lnSpc>
                <a:spcPct val="90000"/>
              </a:lnSpc>
              <a:spcBef>
                <a:spcPts val="999"/>
              </a:spcBef>
              <a:buFont typeface="Arial"/>
              <a:buNone/>
              <a:defRPr sz="2400" b="1">
                <a:solidFill>
                  <a:schemeClr val="tx1"/>
                </a:solidFill>
                <a:latin typeface="+mn-lt"/>
                <a:ea typeface="+mn-ea"/>
                <a:cs typeface="+mn-cs"/>
              </a:defRPr>
            </a:lvl1pPr>
            <a:lvl2pPr marL="457200" indent="0" algn="l" defTabSz="914400">
              <a:lnSpc>
                <a:spcPct val="90000"/>
              </a:lnSpc>
              <a:spcBef>
                <a:spcPts val="499"/>
              </a:spcBef>
              <a:buFont typeface="Arial"/>
              <a:buNone/>
              <a:defRPr sz="2000" b="1">
                <a:solidFill>
                  <a:schemeClr val="tx1"/>
                </a:solidFill>
                <a:latin typeface="+mn-lt"/>
                <a:ea typeface="+mn-ea"/>
                <a:cs typeface="+mn-cs"/>
              </a:defRPr>
            </a:lvl2pPr>
            <a:lvl3pPr marL="914400" indent="0" algn="l" defTabSz="914400">
              <a:lnSpc>
                <a:spcPct val="90000"/>
              </a:lnSpc>
              <a:spcBef>
                <a:spcPts val="499"/>
              </a:spcBef>
              <a:buFont typeface="Arial"/>
              <a:buNone/>
              <a:defRPr sz="1800" b="1">
                <a:solidFill>
                  <a:schemeClr val="tx1"/>
                </a:solidFill>
                <a:latin typeface="+mn-lt"/>
                <a:ea typeface="+mn-ea"/>
                <a:cs typeface="+mn-cs"/>
              </a:defRPr>
            </a:lvl3pPr>
            <a:lvl4pPr marL="1371600" indent="0" algn="l" defTabSz="914400">
              <a:lnSpc>
                <a:spcPct val="90000"/>
              </a:lnSpc>
              <a:spcBef>
                <a:spcPts val="499"/>
              </a:spcBef>
              <a:buFont typeface="Arial"/>
              <a:buNone/>
              <a:defRPr sz="1600" b="1">
                <a:solidFill>
                  <a:schemeClr val="tx1"/>
                </a:solidFill>
                <a:latin typeface="+mn-lt"/>
                <a:ea typeface="+mn-ea"/>
                <a:cs typeface="+mn-cs"/>
              </a:defRPr>
            </a:lvl4pPr>
            <a:lvl5pPr marL="1828800" indent="0" algn="l" defTabSz="914400">
              <a:lnSpc>
                <a:spcPct val="90000"/>
              </a:lnSpc>
              <a:spcBef>
                <a:spcPts val="499"/>
              </a:spcBef>
              <a:buFont typeface="Arial"/>
              <a:buNone/>
              <a:defRPr sz="1600" b="1">
                <a:solidFill>
                  <a:schemeClr val="tx1"/>
                </a:solidFill>
                <a:latin typeface="+mn-lt"/>
                <a:ea typeface="+mn-ea"/>
                <a:cs typeface="+mn-cs"/>
              </a:defRPr>
            </a:lvl5pPr>
            <a:lvl6pPr marL="2286000" indent="0" algn="l" defTabSz="914400">
              <a:lnSpc>
                <a:spcPct val="90000"/>
              </a:lnSpc>
              <a:spcBef>
                <a:spcPts val="499"/>
              </a:spcBef>
              <a:buFont typeface="Arial"/>
              <a:buNone/>
              <a:defRPr sz="1600" b="1">
                <a:solidFill>
                  <a:schemeClr val="tx1"/>
                </a:solidFill>
                <a:latin typeface="+mn-lt"/>
                <a:ea typeface="+mn-ea"/>
                <a:cs typeface="+mn-cs"/>
              </a:defRPr>
            </a:lvl6pPr>
            <a:lvl7pPr marL="2743200" indent="0" algn="l" defTabSz="914400">
              <a:lnSpc>
                <a:spcPct val="90000"/>
              </a:lnSpc>
              <a:spcBef>
                <a:spcPts val="499"/>
              </a:spcBef>
              <a:buFont typeface="Arial"/>
              <a:buNone/>
              <a:defRPr sz="1600" b="1">
                <a:solidFill>
                  <a:schemeClr val="tx1"/>
                </a:solidFill>
                <a:latin typeface="+mn-lt"/>
                <a:ea typeface="+mn-ea"/>
                <a:cs typeface="+mn-cs"/>
              </a:defRPr>
            </a:lvl7pPr>
            <a:lvl8pPr marL="3200400" indent="0" algn="l" defTabSz="914400">
              <a:lnSpc>
                <a:spcPct val="90000"/>
              </a:lnSpc>
              <a:spcBef>
                <a:spcPts val="499"/>
              </a:spcBef>
              <a:buFont typeface="Arial"/>
              <a:buNone/>
              <a:defRPr sz="1600" b="1">
                <a:solidFill>
                  <a:schemeClr val="tx1"/>
                </a:solidFill>
                <a:latin typeface="+mn-lt"/>
                <a:ea typeface="+mn-ea"/>
                <a:cs typeface="+mn-cs"/>
              </a:defRPr>
            </a:lvl8pPr>
            <a:lvl9pPr marL="3657600" indent="0" algn="l" defTabSz="914400">
              <a:lnSpc>
                <a:spcPct val="90000"/>
              </a:lnSpc>
              <a:spcBef>
                <a:spcPts val="499"/>
              </a:spcBef>
              <a:buFont typeface="Arial"/>
              <a:buNone/>
              <a:defRPr sz="1600" b="1">
                <a:solidFill>
                  <a:schemeClr val="tx1"/>
                </a:solidFill>
                <a:latin typeface="+mn-lt"/>
                <a:ea typeface="+mn-ea"/>
                <a:cs typeface="+mn-cs"/>
              </a:defRPr>
            </a:lvl9pPr>
          </a:lstStyle>
          <a:p>
            <a:pPr algn="ctr">
              <a:defRPr/>
            </a:pPr>
            <a:r>
              <a:rPr b="0"/>
              <a:t>Velostat film</a:t>
            </a:r>
          </a:p>
          <a:p>
            <a:pPr algn="ctr">
              <a:defRPr/>
            </a:pPr>
            <a:r>
              <a:rPr b="0"/>
              <a:t>=</a:t>
            </a:r>
            <a:br>
              <a:rPr b="0"/>
            </a:br>
            <a:r>
              <a:rPr b="0"/>
              <a:t>R11</a:t>
            </a:r>
          </a:p>
        </p:txBody>
      </p:sp>
      <p:pic>
        <p:nvPicPr>
          <p:cNvPr id="7" name="Picture 6"/>
          <p:cNvPicPr>
            <a:picLocks noChangeAspect="1"/>
          </p:cNvPicPr>
          <p:nvPr/>
        </p:nvPicPr>
        <p:blipFill>
          <a:blip r:embed="rId3"/>
          <a:srcRect l="8260" r="7822"/>
          <a:stretch/>
        </p:blipFill>
        <p:spPr bwMode="auto">
          <a:xfrm>
            <a:off x="7211259" y="1467140"/>
            <a:ext cx="1853926" cy="2400911"/>
          </a:xfrm>
          <a:prstGeom prst="rect">
            <a:avLst/>
          </a:prstGeom>
        </p:spPr>
      </p:pic>
      <p:sp>
        <p:nvSpPr>
          <p:cNvPr id="8" name="Arrow: Right 7"/>
          <p:cNvSpPr/>
          <p:nvPr/>
        </p:nvSpPr>
        <p:spPr bwMode="auto">
          <a:xfrm rot="7182792">
            <a:off x="5370655" y="3270069"/>
            <a:ext cx="2722384" cy="153376"/>
          </a:xfrm>
          <a:prstGeom prst="rightArrow">
            <a:avLst>
              <a:gd name="adj1" fmla="val 40482"/>
              <a:gd name="adj2" fmla="val 4654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sp>
      <p:sp>
        <p:nvSpPr>
          <p:cNvPr id="9" name="Arrow: Right 8"/>
          <p:cNvSpPr/>
          <p:nvPr/>
        </p:nvSpPr>
        <p:spPr bwMode="auto">
          <a:xfrm rot="7182792">
            <a:off x="5832730" y="3519042"/>
            <a:ext cx="2149052" cy="153376"/>
          </a:xfrm>
          <a:prstGeom prst="rightArrow">
            <a:avLst>
              <a:gd name="adj1" fmla="val 40482"/>
              <a:gd name="adj2" fmla="val 4654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sp>
      <p:sp>
        <p:nvSpPr>
          <p:cNvPr id="10" name="Arrow: Right 9"/>
          <p:cNvSpPr/>
          <p:nvPr/>
        </p:nvSpPr>
        <p:spPr bwMode="auto">
          <a:xfrm rot="7182792">
            <a:off x="6451423" y="3897783"/>
            <a:ext cx="1376186" cy="153376"/>
          </a:xfrm>
          <a:prstGeom prst="rightArrow">
            <a:avLst>
              <a:gd name="adj1" fmla="val 40482"/>
              <a:gd name="adj2" fmla="val 4654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bwMode="auto">
          <a:xfrm>
            <a:off x="1428750" y="3791572"/>
            <a:ext cx="2897947" cy="1310675"/>
          </a:xfrm>
          <a:prstGeom prst="rect">
            <a:avLst/>
          </a:prstGeom>
          <a:noFill/>
        </p:spPr>
        <p:txBody>
          <a:bodyPr vertOverflow="overflow" horzOverflow="clip" vert="horz" wrap="square" lIns="91440" tIns="45720" rIns="91440" bIns="45720" numCol="1" spcCol="0" rtlCol="0" fromWordArt="0" anchor="t" anchorCtr="0" forceAA="0" compatLnSpc="0">
            <a:spAutoFit/>
          </a:bodyPr>
          <a:lstStyle/>
          <a:p>
            <a:pPr>
              <a:defRPr/>
            </a:pPr>
            <a:r>
              <a:rPr sz="2000"/>
              <a:t>MOSFET switches each column on to create this circuit with each row</a:t>
            </a:r>
          </a:p>
        </p:txBody>
      </p:sp>
      <p:sp>
        <p:nvSpPr>
          <p:cNvPr id="12" name="Arrow: Right 11"/>
          <p:cNvSpPr/>
          <p:nvPr/>
        </p:nvSpPr>
        <p:spPr bwMode="auto">
          <a:xfrm rot="7182759">
            <a:off x="5832729" y="3519041"/>
            <a:ext cx="2149051" cy="153375"/>
          </a:xfrm>
          <a:prstGeom prst="rightArrow">
            <a:avLst>
              <a:gd name="adj1" fmla="val 40482"/>
              <a:gd name="adj2" fmla="val 4654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TM04033919[[fn=Circuit]]</Template>
  <TotalTime>132</TotalTime>
  <Words>803</Words>
  <Application>Microsoft Office PowerPoint</Application>
  <DocSecurity>0</DocSecurity>
  <PresentationFormat>Widescreen</PresentationFormat>
  <Paragraphs>159</Paragraphs>
  <Slides>24</Slides>
  <Notes>7</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Abyssinica SIL</vt:lpstr>
      <vt:lpstr>Arial</vt:lpstr>
      <vt:lpstr>Cambria Math</vt:lpstr>
      <vt:lpstr>Courier New</vt:lpstr>
      <vt:lpstr>Tw Cen MT</vt:lpstr>
      <vt:lpstr>Wingdings</vt:lpstr>
      <vt:lpstr>Circuit</vt:lpstr>
      <vt:lpstr>Tactio Project Proposal By team Touché </vt:lpstr>
      <vt:lpstr>Introduction</vt:lpstr>
      <vt:lpstr>Problems with Existing Solutions</vt:lpstr>
      <vt:lpstr>Target Audience</vt:lpstr>
      <vt:lpstr>Design Goals</vt:lpstr>
      <vt:lpstr>Design Concept</vt:lpstr>
      <vt:lpstr>Sensing Solution</vt:lpstr>
      <vt:lpstr>Design Alternatives - Materials</vt:lpstr>
      <vt:lpstr>Rigid PCB Circuits</vt:lpstr>
      <vt:lpstr>Design Alternatives - Sensing</vt:lpstr>
      <vt:lpstr>Microcontroller Selection</vt:lpstr>
      <vt:lpstr>Firmware Solution</vt:lpstr>
      <vt:lpstr>Communications</vt:lpstr>
      <vt:lpstr>Design Alternatives - Communications</vt:lpstr>
      <vt:lpstr>Software Solution</vt:lpstr>
      <vt:lpstr>Analysis Flow</vt:lpstr>
      <vt:lpstr>Current Status - Electrical / Materials</vt:lpstr>
      <vt:lpstr>Current Status - Electrical</vt:lpstr>
      <vt:lpstr>Current Status - Electrical</vt:lpstr>
      <vt:lpstr>Current Status - Electrical / Firmware</vt:lpstr>
      <vt:lpstr>Current Status - Communications</vt:lpstr>
      <vt:lpstr>Current Status – Software</vt:lpstr>
      <vt:lpstr>Possible Problems / Issues</vt:lpstr>
      <vt:lpstr>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Touché Project Proposal</dc:title>
  <dc:subject/>
  <dc:creator/>
  <cp:keywords/>
  <dc:description/>
  <cp:lastModifiedBy>Joseph Spall IV</cp:lastModifiedBy>
  <cp:revision>35</cp:revision>
  <dcterms:created xsi:type="dcterms:W3CDTF">2012-12-03T06:56:55Z</dcterms:created>
  <dcterms:modified xsi:type="dcterms:W3CDTF">2020-09-16T18:20:13Z</dcterms:modified>
  <cp:category/>
  <dc:identifier/>
  <cp:contentStatus/>
  <dc:language/>
  <cp:version/>
</cp:coreProperties>
</file>